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71" r:id="rId2"/>
    <p:sldId id="272" r:id="rId3"/>
    <p:sldId id="273" r:id="rId4"/>
    <p:sldId id="274" r:id="rId5"/>
    <p:sldId id="329" r:id="rId6"/>
    <p:sldId id="335" r:id="rId7"/>
    <p:sldId id="331" r:id="rId8"/>
    <p:sldId id="332" r:id="rId9"/>
    <p:sldId id="334" r:id="rId10"/>
    <p:sldId id="302" r:id="rId11"/>
    <p:sldId id="309" r:id="rId12"/>
    <p:sldId id="303" r:id="rId13"/>
    <p:sldId id="305" r:id="rId14"/>
    <p:sldId id="275" r:id="rId15"/>
    <p:sldId id="327" r:id="rId16"/>
    <p:sldId id="276" r:id="rId17"/>
    <p:sldId id="338" r:id="rId18"/>
    <p:sldId id="278" r:id="rId19"/>
    <p:sldId id="301" r:id="rId20"/>
    <p:sldId id="339" r:id="rId21"/>
    <p:sldId id="282" r:id="rId22"/>
    <p:sldId id="283" r:id="rId23"/>
    <p:sldId id="328" r:id="rId24"/>
    <p:sldId id="284" r:id="rId25"/>
    <p:sldId id="285" r:id="rId26"/>
    <p:sldId id="337" r:id="rId27"/>
    <p:sldId id="313" r:id="rId28"/>
    <p:sldId id="314" r:id="rId29"/>
    <p:sldId id="326"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E47462-CF97-471B-9664-0D7B6C05F342}" type="datetimeFigureOut">
              <a:rPr lang="en-US" smtClean="0"/>
              <a:t>5/9/2016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400F79-DA8C-44AF-BADE-BD39A7FB89AB}" type="slidenum">
              <a:rPr lang="en-US" smtClean="0"/>
              <a:t>‹#›</a:t>
            </a:fld>
            <a:endParaRPr lang="en-US"/>
          </a:p>
        </p:txBody>
      </p:sp>
    </p:spTree>
    <p:extLst>
      <p:ext uri="{BB962C8B-B14F-4D97-AF65-F5344CB8AC3E}">
        <p14:creationId xmlns:p14="http://schemas.microsoft.com/office/powerpoint/2010/main" val="9854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Mechanism of Action:</a:t>
            </a:r>
            <a:r>
              <a:rPr lang="en-US" dirty="0" smtClean="0"/>
              <a:t> Carbonic </a:t>
            </a:r>
            <a:r>
              <a:rPr lang="en-US" dirty="0" err="1" smtClean="0"/>
              <a:t>anhydrase</a:t>
            </a:r>
            <a:r>
              <a:rPr lang="en-US" dirty="0" smtClean="0"/>
              <a:t> is an enzyme responsible for forming hydrogen and bicarbonate ions from carbon dioxide and water. By inhibiting this enzyme, </a:t>
            </a:r>
            <a:r>
              <a:rPr lang="en-US" dirty="0" err="1" smtClean="0"/>
              <a:t>acetazolamide</a:t>
            </a:r>
            <a:r>
              <a:rPr lang="en-US" dirty="0" smtClean="0"/>
              <a:t> reduces the availability of these ions for active transport. Hydrogen ion concentrations in the renal tubule lumen are reduced by </a:t>
            </a:r>
            <a:r>
              <a:rPr lang="en-US" dirty="0" err="1" smtClean="0"/>
              <a:t>acetazolamide</a:t>
            </a:r>
            <a:r>
              <a:rPr lang="en-US" dirty="0" smtClean="0"/>
              <a:t>, leading to an alkaline urine and an increased excretion of bicarbonate, sodium, potassium, and water. A reduction in plasma bicarbonate results in metabolic acidosis, which rapidly reverses the diuretic effect. Reduced intraocular pressure (IOP) is the result of a 50—60% reduction in aqueous humor production by </a:t>
            </a:r>
            <a:r>
              <a:rPr lang="en-US" dirty="0" err="1" smtClean="0"/>
              <a:t>acetazolamide</a:t>
            </a:r>
            <a:r>
              <a:rPr lang="en-US" dirty="0" smtClean="0"/>
              <a:t> and is likely due to decreased bicarbonate ion concentrations in ocular fluid.</a:t>
            </a:r>
            <a:br>
              <a:rPr lang="en-US" dirty="0" smtClean="0"/>
            </a:br>
            <a:r>
              <a:rPr lang="en-US" dirty="0" smtClean="0"/>
              <a:t/>
            </a:r>
            <a:br>
              <a:rPr lang="en-US" dirty="0" smtClean="0"/>
            </a:br>
            <a:r>
              <a:rPr lang="en-US" dirty="0" smtClean="0"/>
              <a:t>The anticonvulsant activity of </a:t>
            </a:r>
            <a:r>
              <a:rPr lang="en-US" dirty="0" err="1" smtClean="0"/>
              <a:t>acetazolamide</a:t>
            </a:r>
            <a:r>
              <a:rPr lang="en-US" dirty="0" smtClean="0"/>
              <a:t> may depend on a direct inhibition of carbonic </a:t>
            </a:r>
            <a:r>
              <a:rPr lang="en-US" dirty="0" err="1" smtClean="0"/>
              <a:t>anhydrase</a:t>
            </a:r>
            <a:r>
              <a:rPr lang="en-US" dirty="0" smtClean="0"/>
              <a:t> in the CNS, which increases carbon dioxide tension and inhibits neuronal transmission. The successful treatment of altitude sickness involves production of respiratory and metabolic acidosis, which increases ventilation and binding of oxygen to hemoglobin. This occurs because the drug decreases carbon dioxide tension in the pulmonary alveoli, thus increasing arterial oxygen tension. </a:t>
            </a:r>
          </a:p>
          <a:p>
            <a:endParaRPr lang="en-US" dirty="0" smtClean="0"/>
          </a:p>
          <a:p>
            <a:r>
              <a:rPr lang="en-US" sz="1200" b="1" i="0" u="none" strike="noStrike" kern="1200" baseline="0" dirty="0" smtClean="0">
                <a:solidFill>
                  <a:schemeClr val="tx1"/>
                </a:solidFill>
                <a:latin typeface="+mn-lt"/>
                <a:ea typeface="+mn-ea"/>
                <a:cs typeface="+mn-cs"/>
              </a:rPr>
              <a:t>Other effects</a:t>
            </a:r>
          </a:p>
          <a:p>
            <a:r>
              <a:rPr lang="en-US" sz="1200" b="0" i="0" u="none" strike="noStrike" kern="1200" baseline="0" dirty="0" smtClean="0">
                <a:solidFill>
                  <a:schemeClr val="tx1"/>
                </a:solidFill>
                <a:latin typeface="+mn-lt"/>
                <a:ea typeface="+mn-ea"/>
                <a:cs typeface="+mn-cs"/>
              </a:rPr>
              <a:t>- The blockade of CA on the </a:t>
            </a:r>
            <a:r>
              <a:rPr lang="en-US" sz="1200" b="0" i="0" u="none" strike="noStrike" kern="1200" baseline="0" dirty="0" err="1" smtClean="0">
                <a:solidFill>
                  <a:schemeClr val="tx1"/>
                </a:solidFill>
                <a:latin typeface="+mn-lt"/>
                <a:ea typeface="+mn-ea"/>
                <a:cs typeface="+mn-cs"/>
              </a:rPr>
              <a:t>ciliary</a:t>
            </a:r>
            <a:r>
              <a:rPr lang="en-US" sz="1200" b="0" i="0" u="none" strike="noStrike" kern="1200" baseline="0" dirty="0" smtClean="0">
                <a:solidFill>
                  <a:schemeClr val="tx1"/>
                </a:solidFill>
                <a:latin typeface="+mn-lt"/>
                <a:ea typeface="+mn-ea"/>
                <a:cs typeface="+mn-cs"/>
              </a:rPr>
              <a:t> body epithelium decreases the</a:t>
            </a:r>
          </a:p>
          <a:p>
            <a:r>
              <a:rPr lang="en-US" sz="1200" b="0" i="0" u="none" strike="noStrike" kern="1200" baseline="0" dirty="0" smtClean="0">
                <a:solidFill>
                  <a:schemeClr val="tx1"/>
                </a:solidFill>
                <a:latin typeface="+mn-lt"/>
                <a:ea typeface="+mn-ea"/>
                <a:cs typeface="+mn-cs"/>
              </a:rPr>
              <a:t>production of the aqueous humor, which is rich in HCO3-.</a:t>
            </a:r>
          </a:p>
          <a:p>
            <a:r>
              <a:rPr lang="en-US" sz="1200" b="0" i="0" u="none" strike="noStrike" kern="1200" baseline="0" dirty="0" smtClean="0">
                <a:solidFill>
                  <a:schemeClr val="tx1"/>
                </a:solidFill>
                <a:latin typeface="+mn-lt"/>
                <a:ea typeface="+mn-ea"/>
                <a:cs typeface="+mn-cs"/>
              </a:rPr>
              <a:t>- The blockade of CA in the choroid plexus decreases the production of</a:t>
            </a:r>
          </a:p>
          <a:p>
            <a:r>
              <a:rPr lang="ro-RO" sz="1200" b="0" i="0" u="none" strike="noStrike" kern="1200" baseline="0" dirty="0" smtClean="0">
                <a:solidFill>
                  <a:schemeClr val="tx1"/>
                </a:solidFill>
                <a:latin typeface="+mn-lt"/>
                <a:ea typeface="+mn-ea"/>
                <a:cs typeface="+mn-cs"/>
              </a:rPr>
              <a:t>cerebrospinal fluid.</a:t>
            </a:r>
            <a:endParaRPr lang="en-US" dirty="0"/>
          </a:p>
        </p:txBody>
      </p:sp>
      <p:sp>
        <p:nvSpPr>
          <p:cNvPr id="4" name="Slide Number Placeholder 3"/>
          <p:cNvSpPr>
            <a:spLocks noGrp="1"/>
          </p:cNvSpPr>
          <p:nvPr>
            <p:ph type="sldNum" sz="quarter" idx="10"/>
          </p:nvPr>
        </p:nvSpPr>
        <p:spPr/>
        <p:txBody>
          <a:bodyPr/>
          <a:lstStyle/>
          <a:p>
            <a:fld id="{122B1E70-3E10-4108-BA7E-A61D96F027F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800" b="1" dirty="0" smtClean="0">
                <a:solidFill>
                  <a:srgbClr val="C00000"/>
                </a:solidFill>
              </a:rPr>
              <a:t> </a:t>
            </a:r>
            <a:r>
              <a:rPr lang="en-US" sz="4800" b="1" dirty="0">
                <a:solidFill>
                  <a:srgbClr val="C00000"/>
                </a:solidFill>
              </a:rPr>
              <a:t>Diuretic </a:t>
            </a:r>
            <a:r>
              <a:rPr lang="en-US" sz="4800" b="1" dirty="0" smtClean="0">
                <a:solidFill>
                  <a:srgbClr val="C00000"/>
                </a:solidFill>
              </a:rPr>
              <a:t>Agents</a:t>
            </a:r>
            <a:endParaRPr lang="ar-EG" sz="4000" b="1" dirty="0">
              <a:solidFill>
                <a:srgbClr val="C00000"/>
              </a:solidFill>
            </a:endParaRPr>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B90202"/>
                </a:solidFill>
              </a:rPr>
              <a:t>2. Thiazide </a:t>
            </a:r>
            <a:r>
              <a:rPr lang="en-US" b="1" dirty="0">
                <a:solidFill>
                  <a:srgbClr val="B90202"/>
                </a:solidFill>
              </a:rPr>
              <a:t>Diuretics</a:t>
            </a:r>
          </a:p>
        </p:txBody>
      </p:sp>
      <p:sp>
        <p:nvSpPr>
          <p:cNvPr id="3" name="Content Placeholder 2"/>
          <p:cNvSpPr>
            <a:spLocks noGrp="1"/>
          </p:cNvSpPr>
          <p:nvPr>
            <p:ph idx="1"/>
          </p:nvPr>
        </p:nvSpPr>
        <p:spPr>
          <a:xfrm>
            <a:off x="762000" y="1524000"/>
            <a:ext cx="7924800" cy="4525963"/>
          </a:xfrm>
        </p:spPr>
        <p:txBody>
          <a:bodyPr>
            <a:noAutofit/>
          </a:bodyPr>
          <a:lstStyle/>
          <a:p>
            <a:pPr algn="just"/>
            <a:r>
              <a:rPr lang="en-US" b="1" dirty="0"/>
              <a:t>The most commonly used diuretics</a:t>
            </a:r>
          </a:p>
          <a:p>
            <a:r>
              <a:rPr lang="en-US" dirty="0" err="1"/>
              <a:t>Bendroflumethiazide</a:t>
            </a:r>
            <a:r>
              <a:rPr lang="en-US" dirty="0"/>
              <a:t> </a:t>
            </a:r>
            <a:r>
              <a:rPr lang="en-US" dirty="0" smtClean="0"/>
              <a:t>, Hydrochlorothiazide, </a:t>
            </a:r>
            <a:r>
              <a:rPr lang="en-US" dirty="0" err="1"/>
              <a:t>Chlorothiazide</a:t>
            </a:r>
            <a:r>
              <a:rPr lang="en-US" dirty="0"/>
              <a:t>, </a:t>
            </a:r>
            <a:r>
              <a:rPr lang="en-US" dirty="0" smtClean="0"/>
              <a:t>and </a:t>
            </a:r>
            <a:r>
              <a:rPr lang="en-US" dirty="0" err="1" smtClean="0"/>
              <a:t>Indapamide</a:t>
            </a:r>
            <a:r>
              <a:rPr lang="en-US" dirty="0" smtClean="0"/>
              <a:t> </a:t>
            </a:r>
          </a:p>
          <a:p>
            <a:pPr algn="just"/>
            <a:r>
              <a:rPr lang="en-US" dirty="0" smtClean="0"/>
              <a:t>All are sulfonamide</a:t>
            </a:r>
          </a:p>
          <a:p>
            <a:pPr marL="0" indent="0" algn="just">
              <a:buNone/>
            </a:pPr>
            <a:r>
              <a:rPr lang="en-US" b="1" u="sng" dirty="0"/>
              <a:t>Mechanism of action</a:t>
            </a:r>
          </a:p>
          <a:p>
            <a:pPr algn="just"/>
            <a:r>
              <a:rPr lang="en-US" dirty="0"/>
              <a:t>Inhibition of </a:t>
            </a:r>
            <a:r>
              <a:rPr lang="en-US" dirty="0" err="1"/>
              <a:t>electroneutral</a:t>
            </a:r>
            <a:r>
              <a:rPr lang="en-US" dirty="0"/>
              <a:t> Na+/Cl- cotransport located on the luminal surface of early distal convolute tubule</a:t>
            </a:r>
          </a:p>
          <a:p>
            <a:pPr algn="just"/>
            <a:r>
              <a:rPr lang="en-US" dirty="0"/>
              <a:t>Slight inhibition of carbonic anhydrase.</a:t>
            </a:r>
          </a:p>
          <a:p>
            <a:pPr algn="just"/>
            <a:endParaRPr lang="ar-SA" dirty="0"/>
          </a:p>
        </p:txBody>
      </p:sp>
    </p:spTree>
    <p:extLst>
      <p:ext uri="{BB962C8B-B14F-4D97-AF65-F5344CB8AC3E}">
        <p14:creationId xmlns:p14="http://schemas.microsoft.com/office/powerpoint/2010/main" val="33694158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609600"/>
            <a:ext cx="8839200" cy="5715000"/>
          </a:xfrm>
        </p:spPr>
        <p:txBody>
          <a:bodyPr>
            <a:noAutofit/>
          </a:bodyPr>
          <a:lstStyle/>
          <a:p>
            <a:pPr marL="0" indent="0">
              <a:buNone/>
            </a:pPr>
            <a:r>
              <a:rPr lang="en-US" sz="2800" b="1" u="sng" dirty="0">
                <a:ea typeface="+mj-ea"/>
                <a:cs typeface="+mj-cs"/>
              </a:rPr>
              <a:t>Renal effects</a:t>
            </a:r>
            <a:endParaRPr lang="en-US" sz="2800" u="sng" dirty="0" smtClean="0"/>
          </a:p>
          <a:p>
            <a:r>
              <a:rPr lang="en-US" sz="2800" dirty="0" smtClean="0"/>
              <a:t>Increased </a:t>
            </a:r>
            <a:r>
              <a:rPr lang="en-US" sz="2800" dirty="0"/>
              <a:t>renal excretion of: Na+, K+, H+, Cl-, HCO3-,.</a:t>
            </a:r>
          </a:p>
          <a:p>
            <a:r>
              <a:rPr lang="en-US" sz="2800" dirty="0" smtClean="0"/>
              <a:t>Decreased </a:t>
            </a:r>
            <a:r>
              <a:rPr lang="en-US" sz="2800" dirty="0"/>
              <a:t>renal excretion of: </a:t>
            </a:r>
            <a:r>
              <a:rPr lang="en-US" sz="2800" dirty="0" err="1"/>
              <a:t>Ca</a:t>
            </a:r>
            <a:r>
              <a:rPr lang="en-US" sz="2800" dirty="0"/>
              <a:t>++, NH4+, </a:t>
            </a:r>
            <a:r>
              <a:rPr lang="en-US" sz="2800" dirty="0" err="1"/>
              <a:t>urates</a:t>
            </a:r>
            <a:r>
              <a:rPr lang="en-US" sz="2800" dirty="0"/>
              <a:t>.</a:t>
            </a:r>
          </a:p>
          <a:p>
            <a:r>
              <a:rPr lang="en-US" sz="2800" dirty="0" smtClean="0"/>
              <a:t>Urine </a:t>
            </a:r>
            <a:r>
              <a:rPr lang="en-US" sz="2800" dirty="0"/>
              <a:t>pH: alkaline (d</a:t>
            </a:r>
            <a:r>
              <a:rPr lang="en-US" sz="2800" i="1" dirty="0"/>
              <a:t>ue to inhibition of carbonic anhydrase).</a:t>
            </a:r>
          </a:p>
          <a:p>
            <a:r>
              <a:rPr lang="hu-HU" sz="2800" dirty="0" smtClean="0"/>
              <a:t>Acid</a:t>
            </a:r>
            <a:r>
              <a:rPr lang="hu-HU" sz="2800" dirty="0"/>
              <a:t>-base balance: metabolic alkalosis.</a:t>
            </a:r>
          </a:p>
          <a:p>
            <a:r>
              <a:rPr lang="en-US" sz="2800" dirty="0" smtClean="0"/>
              <a:t>Efficacy </a:t>
            </a:r>
            <a:r>
              <a:rPr lang="en-US" sz="2800" dirty="0"/>
              <a:t>of diuretic effect: moderate </a:t>
            </a:r>
            <a:endParaRPr lang="en-US" sz="2800" dirty="0" smtClean="0"/>
          </a:p>
          <a:p>
            <a:r>
              <a:rPr lang="en-US" sz="2800" dirty="0"/>
              <a:t>Kidney diluting capacity: decreased</a:t>
            </a:r>
            <a:endParaRPr lang="en-US" sz="2800" dirty="0" smtClean="0"/>
          </a:p>
          <a:p>
            <a:r>
              <a:rPr lang="en-US" sz="2800" dirty="0" smtClean="0"/>
              <a:t>Duration </a:t>
            </a:r>
            <a:r>
              <a:rPr lang="en-US" sz="2800" dirty="0"/>
              <a:t>of diuretic effect: variable (6-48 hours</a:t>
            </a:r>
            <a:r>
              <a:rPr lang="en-US" sz="2800" dirty="0" smtClean="0"/>
              <a:t>).</a:t>
            </a:r>
          </a:p>
          <a:p>
            <a:pPr marL="0" indent="0">
              <a:buNone/>
            </a:pPr>
            <a:r>
              <a:rPr lang="en-US" sz="2800" b="1" u="sng" dirty="0" smtClean="0">
                <a:ea typeface="+mj-ea"/>
                <a:cs typeface="+mj-cs"/>
              </a:rPr>
              <a:t>Other </a:t>
            </a:r>
            <a:r>
              <a:rPr lang="en-US" sz="2800" b="1" u="sng" dirty="0">
                <a:ea typeface="+mj-ea"/>
                <a:cs typeface="+mj-cs"/>
              </a:rPr>
              <a:t>effects</a:t>
            </a:r>
            <a:endParaRPr lang="en-US" sz="2800" u="sng" dirty="0" smtClean="0"/>
          </a:p>
          <a:p>
            <a:r>
              <a:rPr lang="en-US" sz="2800" dirty="0" smtClean="0"/>
              <a:t>Decrease </a:t>
            </a:r>
            <a:r>
              <a:rPr lang="en-US" sz="2800" dirty="0"/>
              <a:t>peripheral vascular resistance </a:t>
            </a:r>
            <a:endParaRPr lang="en-US" sz="2800" dirty="0" smtClean="0"/>
          </a:p>
          <a:p>
            <a:r>
              <a:rPr lang="en-US" sz="2800" dirty="0"/>
              <a:t>Decreased cardiac output </a:t>
            </a:r>
          </a:p>
        </p:txBody>
      </p:sp>
    </p:spTree>
    <p:extLst>
      <p:ext uri="{BB962C8B-B14F-4D97-AF65-F5344CB8AC3E}">
        <p14:creationId xmlns:p14="http://schemas.microsoft.com/office/powerpoint/2010/main" val="9310333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534400" cy="6248400"/>
          </a:xfrm>
        </p:spPr>
        <p:txBody>
          <a:bodyPr>
            <a:normAutofit fontScale="92500" lnSpcReduction="20000"/>
          </a:bodyPr>
          <a:lstStyle/>
          <a:p>
            <a:pPr marL="0" indent="0">
              <a:buNone/>
            </a:pPr>
            <a:r>
              <a:rPr lang="en-US" sz="2800" b="1" u="sng" dirty="0"/>
              <a:t>Pharmacokinetics</a:t>
            </a:r>
            <a:endParaRPr lang="ar-SA" sz="2800" b="1" u="sng" dirty="0"/>
          </a:p>
          <a:p>
            <a:r>
              <a:rPr lang="en-US" sz="2800" dirty="0" smtClean="0"/>
              <a:t>Widely </a:t>
            </a:r>
            <a:r>
              <a:rPr lang="en-US" sz="2800" dirty="0"/>
              <a:t>distributed in the body and can cross the placenta  </a:t>
            </a:r>
          </a:p>
          <a:p>
            <a:r>
              <a:rPr lang="en-US" sz="2800" dirty="0"/>
              <a:t>Excreted </a:t>
            </a:r>
            <a:r>
              <a:rPr lang="en-US" sz="2800" dirty="0" smtClean="0"/>
              <a:t>kidney </a:t>
            </a:r>
            <a:endParaRPr lang="en-US" sz="2800" dirty="0"/>
          </a:p>
          <a:p>
            <a:r>
              <a:rPr lang="en-US" sz="2800" dirty="0" smtClean="0"/>
              <a:t>Administration</a:t>
            </a:r>
            <a:r>
              <a:rPr lang="en-US" sz="2800" dirty="0"/>
              <a:t>: PO, IM, IV</a:t>
            </a:r>
            <a:r>
              <a:rPr lang="en-US" sz="2800" dirty="0" smtClean="0"/>
              <a:t>.</a:t>
            </a:r>
          </a:p>
          <a:p>
            <a:pPr marL="0" indent="0">
              <a:buNone/>
            </a:pPr>
            <a:r>
              <a:rPr lang="en-US" sz="2800" b="1" u="sng" dirty="0"/>
              <a:t>Therapeutic Uses</a:t>
            </a:r>
            <a:endParaRPr lang="en-US" sz="2800" b="1" dirty="0">
              <a:solidFill>
                <a:srgbClr val="B90202"/>
              </a:solidFill>
            </a:endParaRPr>
          </a:p>
          <a:p>
            <a:r>
              <a:rPr lang="en-US" sz="2800" dirty="0"/>
              <a:t>Hypertension (first choice diuretics).</a:t>
            </a:r>
          </a:p>
          <a:p>
            <a:r>
              <a:rPr lang="en-US" sz="2800" dirty="0"/>
              <a:t>Edema and ascites associated with heart, liver and kidney disease</a:t>
            </a:r>
          </a:p>
          <a:p>
            <a:r>
              <a:rPr lang="en-US" sz="2800" dirty="0"/>
              <a:t>Calcium nephrolithiasis, idiopathic </a:t>
            </a:r>
            <a:r>
              <a:rPr lang="en-US" sz="2800" dirty="0" err="1"/>
              <a:t>hypercalciuria</a:t>
            </a:r>
            <a:r>
              <a:rPr lang="en-US" sz="2800" dirty="0"/>
              <a:t>.</a:t>
            </a:r>
          </a:p>
          <a:p>
            <a:r>
              <a:rPr lang="en-US" sz="2800" dirty="0"/>
              <a:t>Meniere’s disease (they can prevent the </a:t>
            </a:r>
            <a:r>
              <a:rPr lang="en-US" sz="2800" dirty="0" err="1"/>
              <a:t>endolymphatic</a:t>
            </a:r>
            <a:r>
              <a:rPr lang="en-US" sz="2800" dirty="0"/>
              <a:t> fluid buildup)</a:t>
            </a:r>
          </a:p>
          <a:p>
            <a:r>
              <a:rPr lang="en-US" sz="2800" dirty="0" err="1"/>
              <a:t>Nephrogenic</a:t>
            </a:r>
            <a:r>
              <a:rPr lang="en-US" sz="2800" dirty="0"/>
              <a:t> diabetes insipidus </a:t>
            </a:r>
            <a:r>
              <a:rPr lang="en-US" sz="2800" i="1" dirty="0"/>
              <a:t>(this seemingly paradoxical effect is likely mediated through the extracellular volume contraction which promotes proximal tubular reabsorption of Na+ and water. Therefore a reduced volume is delivered to the distal tubule)</a:t>
            </a:r>
            <a:endParaRPr lang="en-US" sz="2800" dirty="0"/>
          </a:p>
          <a:p>
            <a:endParaRPr lang="en-US" sz="2800" dirty="0"/>
          </a:p>
          <a:p>
            <a:endParaRPr lang="ar-SA" sz="2800" dirty="0"/>
          </a:p>
        </p:txBody>
      </p:sp>
    </p:spTree>
    <p:extLst>
      <p:ext uri="{BB962C8B-B14F-4D97-AF65-F5344CB8AC3E}">
        <p14:creationId xmlns:p14="http://schemas.microsoft.com/office/powerpoint/2010/main" val="37415045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457200"/>
            <a:ext cx="8610600" cy="6248400"/>
          </a:xfrm>
        </p:spPr>
        <p:txBody>
          <a:bodyPr>
            <a:normAutofit fontScale="85000" lnSpcReduction="20000"/>
          </a:bodyPr>
          <a:lstStyle/>
          <a:p>
            <a:pPr marL="0" indent="0">
              <a:buNone/>
            </a:pPr>
            <a:r>
              <a:rPr lang="en-US" b="1" u="sng" dirty="0"/>
              <a:t>Side effects</a:t>
            </a:r>
            <a:endParaRPr lang="ar-SA" b="1" u="sng" dirty="0"/>
          </a:p>
          <a:p>
            <a:r>
              <a:rPr lang="en-US" dirty="0" err="1" smtClean="0"/>
              <a:t>Hypokalaemia</a:t>
            </a:r>
            <a:r>
              <a:rPr lang="en-US" dirty="0" smtClean="0"/>
              <a:t>, metabolic alkalosis, </a:t>
            </a:r>
            <a:r>
              <a:rPr lang="en-US" dirty="0" err="1" smtClean="0"/>
              <a:t>hypercalcemia</a:t>
            </a:r>
            <a:r>
              <a:rPr lang="en-US" dirty="0" smtClean="0"/>
              <a:t>, </a:t>
            </a:r>
            <a:r>
              <a:rPr lang="en-US" dirty="0" err="1" smtClean="0"/>
              <a:t>hypovolaemia</a:t>
            </a:r>
            <a:r>
              <a:rPr lang="en-US" dirty="0" smtClean="0"/>
              <a:t> and </a:t>
            </a:r>
            <a:r>
              <a:rPr lang="en-US" dirty="0" err="1" smtClean="0"/>
              <a:t>hyponatraemia</a:t>
            </a:r>
            <a:endParaRPr lang="en-US" dirty="0" smtClean="0"/>
          </a:p>
          <a:p>
            <a:r>
              <a:rPr lang="en-US" dirty="0" err="1" smtClean="0"/>
              <a:t>Hyperuricaemia</a:t>
            </a:r>
            <a:r>
              <a:rPr lang="en-US" dirty="0" smtClean="0"/>
              <a:t>, </a:t>
            </a:r>
            <a:r>
              <a:rPr lang="en-US" dirty="0" err="1" smtClean="0"/>
              <a:t>Hyperglycaemia</a:t>
            </a:r>
            <a:r>
              <a:rPr lang="en-US" dirty="0" smtClean="0"/>
              <a:t>, </a:t>
            </a:r>
            <a:r>
              <a:rPr lang="en-US" dirty="0" err="1" smtClean="0"/>
              <a:t>Hyperlipidaemia</a:t>
            </a:r>
            <a:r>
              <a:rPr lang="en-US" dirty="0" smtClean="0"/>
              <a:t> </a:t>
            </a:r>
          </a:p>
          <a:p>
            <a:r>
              <a:rPr lang="en-US" dirty="0"/>
              <a:t>Hypotension </a:t>
            </a:r>
          </a:p>
          <a:p>
            <a:r>
              <a:rPr lang="en-US" dirty="0" smtClean="0"/>
              <a:t>Hypersensitivity </a:t>
            </a:r>
            <a:endParaRPr lang="en-US" dirty="0"/>
          </a:p>
          <a:p>
            <a:r>
              <a:rPr lang="en-US" dirty="0"/>
              <a:t>Deterioration of patients with hepatic or renal failure</a:t>
            </a:r>
          </a:p>
          <a:p>
            <a:r>
              <a:rPr lang="en-US" dirty="0" err="1" smtClean="0"/>
              <a:t>Parethesia</a:t>
            </a:r>
            <a:r>
              <a:rPr lang="en-US" dirty="0"/>
              <a:t>, drowsiness, fatigability </a:t>
            </a:r>
            <a:endParaRPr lang="en-US" dirty="0" smtClean="0"/>
          </a:p>
          <a:p>
            <a:r>
              <a:rPr lang="en-US" dirty="0" smtClean="0"/>
              <a:t>Impotence</a:t>
            </a:r>
          </a:p>
          <a:p>
            <a:pPr marL="0" indent="0">
              <a:buNone/>
            </a:pPr>
            <a:r>
              <a:rPr lang="en-US" b="1" u="sng" dirty="0"/>
              <a:t>Contraindications </a:t>
            </a:r>
            <a:endParaRPr lang="en-US" dirty="0"/>
          </a:p>
          <a:p>
            <a:r>
              <a:rPr lang="en-US" dirty="0"/>
              <a:t>Anuria</a:t>
            </a:r>
          </a:p>
          <a:p>
            <a:r>
              <a:rPr lang="en-US" dirty="0"/>
              <a:t>Sulfonamide hypersensitivity, thiazide diuretic hypersensitivity</a:t>
            </a:r>
          </a:p>
          <a:p>
            <a:pPr marL="0" indent="0">
              <a:buNone/>
            </a:pPr>
            <a:r>
              <a:rPr lang="en-US" b="1" u="sng" dirty="0"/>
              <a:t>Precautions</a:t>
            </a:r>
          </a:p>
          <a:p>
            <a:r>
              <a:rPr lang="en-US" dirty="0"/>
              <a:t>Hyperglycemia, Hyperuricemia, electrolyte imbalance</a:t>
            </a:r>
            <a:endParaRPr lang="ar-SA" dirty="0"/>
          </a:p>
          <a:p>
            <a:endParaRPr lang="en-US" dirty="0"/>
          </a:p>
          <a:p>
            <a:endParaRPr lang="ar-SA" dirty="0"/>
          </a:p>
        </p:txBody>
      </p:sp>
    </p:spTree>
    <p:extLst>
      <p:ext uri="{BB962C8B-B14F-4D97-AF65-F5344CB8AC3E}">
        <p14:creationId xmlns:p14="http://schemas.microsoft.com/office/powerpoint/2010/main" val="32540708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3. Loop diuretics</a:t>
            </a:r>
            <a:endParaRPr lang="ar-SA" b="1" dirty="0">
              <a:solidFill>
                <a:srgbClr val="C00000"/>
              </a:solidFill>
            </a:endParaRPr>
          </a:p>
        </p:txBody>
      </p:sp>
      <p:sp>
        <p:nvSpPr>
          <p:cNvPr id="3" name="Content Placeholder 2"/>
          <p:cNvSpPr>
            <a:spLocks noGrp="1"/>
          </p:cNvSpPr>
          <p:nvPr>
            <p:ph idx="1"/>
          </p:nvPr>
        </p:nvSpPr>
        <p:spPr>
          <a:xfrm>
            <a:off x="304800" y="1447800"/>
            <a:ext cx="8610600" cy="4602163"/>
          </a:xfrm>
        </p:spPr>
        <p:txBody>
          <a:bodyPr>
            <a:noAutofit/>
          </a:bodyPr>
          <a:lstStyle/>
          <a:p>
            <a:pPr marL="0" indent="0">
              <a:buNone/>
            </a:pPr>
            <a:r>
              <a:rPr lang="en-US" altLang="en-US" sz="2800" b="1" u="sng" dirty="0"/>
              <a:t>Mechanism of action</a:t>
            </a:r>
          </a:p>
          <a:p>
            <a:pPr marL="533400" indent="-533400">
              <a:lnSpc>
                <a:spcPct val="90000"/>
              </a:lnSpc>
              <a:buFontTx/>
              <a:buNone/>
            </a:pPr>
            <a:r>
              <a:rPr lang="en-US" altLang="en-US" sz="2800" b="1" u="sng" dirty="0"/>
              <a:t>A. Renal mechanism:</a:t>
            </a:r>
          </a:p>
          <a:p>
            <a:pPr>
              <a:lnSpc>
                <a:spcPct val="90000"/>
              </a:lnSpc>
            </a:pPr>
            <a:r>
              <a:rPr lang="en-US" altLang="en-US" sz="2800" dirty="0"/>
              <a:t>Inhibit the Na+/k+/2cl- co-transport (thick ascending limb of Henle's </a:t>
            </a:r>
            <a:r>
              <a:rPr lang="en-US" altLang="en-US" sz="2800" dirty="0" smtClean="0"/>
              <a:t>loop). </a:t>
            </a:r>
            <a:endParaRPr lang="ar-EG" altLang="en-US" sz="2800" dirty="0"/>
          </a:p>
          <a:p>
            <a:pPr>
              <a:lnSpc>
                <a:spcPct val="90000"/>
              </a:lnSpc>
            </a:pPr>
            <a:r>
              <a:rPr lang="en-US" altLang="en-US" sz="2800" dirty="0" smtClean="0"/>
              <a:t>Increased </a:t>
            </a:r>
            <a:r>
              <a:rPr lang="en-US" altLang="en-US" sz="2800" dirty="0"/>
              <a:t>synthesis of vasodilator </a:t>
            </a:r>
            <a:r>
              <a:rPr lang="en-US" altLang="en-US" sz="2800" dirty="0" smtClean="0"/>
              <a:t>prostaglandins </a:t>
            </a:r>
            <a:r>
              <a:rPr lang="en-US" altLang="en-US" sz="2800" dirty="0"/>
              <a:t>PGE2 and PGI2.</a:t>
            </a:r>
          </a:p>
          <a:p>
            <a:pPr>
              <a:lnSpc>
                <a:spcPct val="90000"/>
              </a:lnSpc>
            </a:pPr>
            <a:r>
              <a:rPr lang="en-US" sz="2800" dirty="0"/>
              <a:t>Loop diuretics that are sulfonamide compounds also cause a slight inhibition of carbonic anhydrase.</a:t>
            </a:r>
          </a:p>
          <a:p>
            <a:pPr marL="0" indent="0">
              <a:lnSpc>
                <a:spcPct val="90000"/>
              </a:lnSpc>
              <a:buNone/>
            </a:pPr>
            <a:r>
              <a:rPr lang="en-US" altLang="en-US" sz="2800" b="1" u="sng" dirty="0" smtClean="0"/>
              <a:t>B</a:t>
            </a:r>
            <a:r>
              <a:rPr lang="en-US" altLang="en-US" sz="2800" b="1" u="sng" dirty="0"/>
              <a:t>. Extra-renal </a:t>
            </a:r>
            <a:r>
              <a:rPr lang="en-US" altLang="en-US" sz="2800" b="1" u="sng" dirty="0" smtClean="0"/>
              <a:t>mechanism:</a:t>
            </a:r>
          </a:p>
          <a:p>
            <a:pPr>
              <a:lnSpc>
                <a:spcPct val="90000"/>
              </a:lnSpc>
            </a:pPr>
            <a:r>
              <a:rPr lang="en-US" altLang="en-US" sz="2800" dirty="0" smtClean="0"/>
              <a:t>Vasodilatation </a:t>
            </a:r>
            <a:r>
              <a:rPr lang="en-US" altLang="en-US" sz="2800" b="1" dirty="0" smtClean="0"/>
              <a:t> </a:t>
            </a:r>
            <a:r>
              <a:rPr lang="en-US" altLang="en-US" sz="2800" b="1" dirty="0"/>
              <a:t>action </a:t>
            </a:r>
            <a:r>
              <a:rPr lang="en-US" sz="2800" dirty="0"/>
              <a:t>mainly in the venous bed </a:t>
            </a:r>
            <a:r>
              <a:rPr lang="en-US" sz="2800" dirty="0" smtClean="0"/>
              <a:t>caused</a:t>
            </a:r>
            <a:r>
              <a:rPr lang="en-US" altLang="en-US" sz="2800" b="1" dirty="0" smtClean="0"/>
              <a:t> </a:t>
            </a:r>
            <a:r>
              <a:rPr lang="en-US" altLang="en-US" sz="2800" dirty="0"/>
              <a:t>by </a:t>
            </a:r>
            <a:r>
              <a:rPr lang="en-US" altLang="en-US" sz="2800" dirty="0" err="1"/>
              <a:t>PGs.</a:t>
            </a:r>
            <a:r>
              <a:rPr lang="en-US" altLang="en-US" sz="2800" dirty="0"/>
              <a:t> </a:t>
            </a:r>
          </a:p>
          <a:p>
            <a:endParaRPr lang="en-US" sz="2800" dirty="0"/>
          </a:p>
        </p:txBody>
      </p:sp>
      <p:sp>
        <p:nvSpPr>
          <p:cNvPr id="5" name="Rectangle 5"/>
          <p:cNvSpPr txBox="1">
            <a:spLocks noChangeArrowheads="1"/>
          </p:cNvSpPr>
          <p:nvPr/>
        </p:nvSpPr>
        <p:spPr>
          <a:xfrm>
            <a:off x="520352" y="1828800"/>
            <a:ext cx="8395048"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33400" indent="-533400">
              <a:lnSpc>
                <a:spcPct val="90000"/>
              </a:lnSpc>
              <a:buFontTx/>
              <a:buNone/>
            </a:pPr>
            <a:endParaRPr lang="en-US" altLang="en-US" sz="2000" b="1" dirty="0" smtClean="0"/>
          </a:p>
        </p:txBody>
      </p:sp>
    </p:spTree>
    <p:extLst>
      <p:ext uri="{BB962C8B-B14F-4D97-AF65-F5344CB8AC3E}">
        <p14:creationId xmlns:p14="http://schemas.microsoft.com/office/powerpoint/2010/main" val="5762269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7699" y="609600"/>
            <a:ext cx="8636919" cy="5924355"/>
          </a:xfrm>
        </p:spPr>
        <p:txBody>
          <a:bodyPr>
            <a:normAutofit/>
          </a:bodyPr>
          <a:lstStyle/>
          <a:p>
            <a:pPr marL="0" indent="0" algn="just">
              <a:buNone/>
            </a:pPr>
            <a:r>
              <a:rPr lang="en-US" b="1" u="sng" dirty="0"/>
              <a:t>Renal effects</a:t>
            </a:r>
          </a:p>
          <a:p>
            <a:pPr algn="just"/>
            <a:r>
              <a:rPr lang="en-US" dirty="0" smtClean="0"/>
              <a:t>Increased </a:t>
            </a:r>
            <a:r>
              <a:rPr lang="en-US" dirty="0"/>
              <a:t>renal excretion of: Na</a:t>
            </a:r>
            <a:r>
              <a:rPr lang="en-US" dirty="0" smtClean="0"/>
              <a:t>+, Cl-</a:t>
            </a:r>
            <a:r>
              <a:rPr lang="en-US" dirty="0"/>
              <a:t>, K+, H+, Ca++, (</a:t>
            </a:r>
            <a:r>
              <a:rPr lang="en-US" dirty="0" smtClean="0"/>
              <a:t>sulfonamides also </a:t>
            </a:r>
            <a:r>
              <a:rPr lang="en-US" dirty="0"/>
              <a:t>increase the excretion of HCO3).</a:t>
            </a:r>
          </a:p>
          <a:p>
            <a:pPr algn="just"/>
            <a:r>
              <a:rPr lang="hu-HU" dirty="0" smtClean="0"/>
              <a:t>Acid</a:t>
            </a:r>
            <a:r>
              <a:rPr lang="hu-HU" dirty="0"/>
              <a:t>-base balance: metabolic alkalosis.</a:t>
            </a:r>
          </a:p>
          <a:p>
            <a:pPr algn="just"/>
            <a:r>
              <a:rPr lang="en-US" dirty="0" smtClean="0"/>
              <a:t>The </a:t>
            </a:r>
            <a:r>
              <a:rPr lang="en-US" dirty="0"/>
              <a:t>diluting and concentrating capacity of the kidney are decreased.</a:t>
            </a:r>
          </a:p>
          <a:p>
            <a:pPr algn="just"/>
            <a:r>
              <a:rPr lang="en-US" dirty="0" smtClean="0"/>
              <a:t>Efficacy </a:t>
            </a:r>
            <a:r>
              <a:rPr lang="en-US" dirty="0"/>
              <a:t>of diuretic effect: </a:t>
            </a:r>
            <a:r>
              <a:rPr lang="en-US" dirty="0" smtClean="0"/>
              <a:t>high, moreover </a:t>
            </a:r>
            <a:r>
              <a:rPr lang="en-US" dirty="0"/>
              <a:t>the </a:t>
            </a:r>
            <a:r>
              <a:rPr lang="en-US" dirty="0" smtClean="0"/>
              <a:t>diuretic effect </a:t>
            </a:r>
            <a:r>
              <a:rPr lang="en-US" dirty="0"/>
              <a:t>remains even when the GFR is less than 30 mL/min</a:t>
            </a:r>
            <a:r>
              <a:rPr lang="en-US" dirty="0" smtClean="0"/>
              <a:t>).</a:t>
            </a:r>
          </a:p>
          <a:p>
            <a:pPr algn="just"/>
            <a:endParaRPr lang="en-US" dirty="0"/>
          </a:p>
        </p:txBody>
      </p:sp>
    </p:spTree>
    <p:extLst>
      <p:ext uri="{BB962C8B-B14F-4D97-AF65-F5344CB8AC3E}">
        <p14:creationId xmlns:p14="http://schemas.microsoft.com/office/powerpoint/2010/main" val="21681904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70038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839200" cy="6400800"/>
          </a:xfrm>
        </p:spPr>
        <p:txBody>
          <a:bodyPr>
            <a:normAutofit fontScale="85000" lnSpcReduction="10000"/>
          </a:bodyPr>
          <a:lstStyle/>
          <a:p>
            <a:pPr marL="0" indent="0">
              <a:buNone/>
            </a:pPr>
            <a:r>
              <a:rPr lang="en-US" b="1" u="sng" dirty="0"/>
              <a:t>Pharmacokinetics</a:t>
            </a:r>
            <a:endParaRPr lang="en-US" u="sng" dirty="0"/>
          </a:p>
          <a:p>
            <a:r>
              <a:rPr lang="en-US" dirty="0"/>
              <a:t>They are strongly bound to plasma proteins.</a:t>
            </a:r>
          </a:p>
          <a:p>
            <a:r>
              <a:rPr lang="en-US" dirty="0"/>
              <a:t>They have rapid onset of action</a:t>
            </a:r>
          </a:p>
          <a:p>
            <a:r>
              <a:rPr lang="en-US" dirty="0"/>
              <a:t>Efficacy: High </a:t>
            </a:r>
          </a:p>
          <a:p>
            <a:r>
              <a:rPr lang="en-US" dirty="0"/>
              <a:t>Administration: PO, IM, IV.</a:t>
            </a:r>
          </a:p>
          <a:p>
            <a:pPr marL="0" indent="0">
              <a:buNone/>
            </a:pPr>
            <a:r>
              <a:rPr lang="en-US" b="1" u="sng" dirty="0"/>
              <a:t>Therapeutic uses </a:t>
            </a:r>
          </a:p>
          <a:p>
            <a:r>
              <a:rPr lang="en-US" dirty="0"/>
              <a:t>Acute pulmonary edema (given IV). Heart failure.</a:t>
            </a:r>
          </a:p>
          <a:p>
            <a:r>
              <a:rPr lang="en-US" dirty="0"/>
              <a:t>Edema, Ascites (associated with hepatic, renal and heart disease.</a:t>
            </a:r>
          </a:p>
          <a:p>
            <a:r>
              <a:rPr lang="en-US" dirty="0"/>
              <a:t>Hypertension (associated with renal insufficiency or heart failure).</a:t>
            </a:r>
          </a:p>
          <a:p>
            <a:r>
              <a:rPr lang="en-US" dirty="0"/>
              <a:t>Hypercalcemia.</a:t>
            </a:r>
          </a:p>
          <a:p>
            <a:r>
              <a:rPr lang="en-US" dirty="0"/>
              <a:t>(Addition of a thiazide can cause synergistic effect when a patient become refractory to a loop diuretic alone )</a:t>
            </a:r>
          </a:p>
          <a:p>
            <a:endParaRPr lang="en-US" dirty="0"/>
          </a:p>
        </p:txBody>
      </p:sp>
    </p:spTree>
    <p:extLst>
      <p:ext uri="{BB962C8B-B14F-4D97-AF65-F5344CB8AC3E}">
        <p14:creationId xmlns:p14="http://schemas.microsoft.com/office/powerpoint/2010/main" val="20097027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458200" cy="4953000"/>
          </a:xfrm>
        </p:spPr>
        <p:txBody>
          <a:bodyPr>
            <a:noAutofit/>
          </a:bodyPr>
          <a:lstStyle/>
          <a:p>
            <a:pPr marL="0" indent="0">
              <a:buNone/>
            </a:pPr>
            <a:r>
              <a:rPr lang="en-US" altLang="en-US" b="1" u="sng" kern="0" dirty="0" smtClean="0">
                <a:cs typeface="Arial"/>
              </a:rPr>
              <a:t>Side </a:t>
            </a:r>
            <a:r>
              <a:rPr lang="en-US" altLang="en-US" b="1" u="sng" kern="0" dirty="0">
                <a:cs typeface="Arial"/>
              </a:rPr>
              <a:t>Effects</a:t>
            </a:r>
          </a:p>
          <a:p>
            <a:r>
              <a:rPr lang="en-US" dirty="0"/>
              <a:t>Ototoxicity</a:t>
            </a:r>
          </a:p>
          <a:p>
            <a:r>
              <a:rPr lang="en-US" dirty="0"/>
              <a:t>Hyperuricemia, Hyperglycemia, Hyperlipidemia</a:t>
            </a:r>
          </a:p>
          <a:p>
            <a:r>
              <a:rPr lang="en-US" dirty="0"/>
              <a:t>Hypotension</a:t>
            </a:r>
          </a:p>
          <a:p>
            <a:r>
              <a:rPr lang="en-US" dirty="0"/>
              <a:t>Hypokalemia</a:t>
            </a:r>
            <a:r>
              <a:rPr lang="en-US" dirty="0" smtClean="0"/>
              <a:t>, </a:t>
            </a:r>
            <a:r>
              <a:rPr lang="en-US" dirty="0" err="1" smtClean="0"/>
              <a:t>Hypomagnesemia</a:t>
            </a:r>
            <a:r>
              <a:rPr lang="en-US" dirty="0" smtClean="0"/>
              <a:t>, </a:t>
            </a:r>
            <a:r>
              <a:rPr lang="en-US" dirty="0" err="1" smtClean="0"/>
              <a:t>hyponatraemia</a:t>
            </a:r>
            <a:endParaRPr lang="en-US" dirty="0"/>
          </a:p>
          <a:p>
            <a:endParaRPr lang="en-US" dirty="0"/>
          </a:p>
          <a:p>
            <a:endParaRPr lang="ar-SA" dirty="0"/>
          </a:p>
        </p:txBody>
      </p:sp>
    </p:spTree>
    <p:extLst>
      <p:ext uri="{BB962C8B-B14F-4D97-AF65-F5344CB8AC3E}">
        <p14:creationId xmlns:p14="http://schemas.microsoft.com/office/powerpoint/2010/main" val="11236008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485900" y="0"/>
            <a:ext cx="6161396" cy="6858000"/>
          </a:xfrm>
          <a:prstGeom prst="rect">
            <a:avLst/>
          </a:prstGeom>
        </p:spPr>
      </p:pic>
      <p:sp>
        <p:nvSpPr>
          <p:cNvPr id="3" name="Rectangle 2"/>
          <p:cNvSpPr/>
          <p:nvPr/>
        </p:nvSpPr>
        <p:spPr>
          <a:xfrm>
            <a:off x="1507028" y="663961"/>
            <a:ext cx="6123059" cy="2059935"/>
          </a:xfrm>
          <a:prstGeom prst="rect">
            <a:avLst/>
          </a:prstGeom>
          <a:noFill/>
          <a:ln w="28575"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93315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C00000"/>
                </a:solidFill>
              </a:rPr>
              <a:t>Classification of diuretics </a:t>
            </a:r>
            <a:endParaRPr lang="ar-SA" b="1" dirty="0">
              <a:solidFill>
                <a:srgbClr val="C00000"/>
              </a:solidFill>
            </a:endParaRPr>
          </a:p>
        </p:txBody>
      </p:sp>
      <p:sp>
        <p:nvSpPr>
          <p:cNvPr id="3" name="Content Placeholder 2"/>
          <p:cNvSpPr>
            <a:spLocks noGrp="1"/>
          </p:cNvSpPr>
          <p:nvPr>
            <p:ph idx="1"/>
          </p:nvPr>
        </p:nvSpPr>
        <p:spPr>
          <a:xfrm>
            <a:off x="457200" y="1828800"/>
            <a:ext cx="8229600" cy="4297363"/>
          </a:xfrm>
        </p:spPr>
        <p:txBody>
          <a:bodyPr>
            <a:normAutofit/>
          </a:bodyPr>
          <a:lstStyle/>
          <a:p>
            <a:pPr marL="514350" indent="-514350">
              <a:buFont typeface="+mj-lt"/>
              <a:buAutoNum type="arabicPeriod"/>
            </a:pPr>
            <a:r>
              <a:rPr lang="en-US" dirty="0" smtClean="0"/>
              <a:t>Carbonic anhydrase inhibitors </a:t>
            </a:r>
          </a:p>
          <a:p>
            <a:pPr marL="514350" indent="-514350">
              <a:buFont typeface="+mj-lt"/>
              <a:buAutoNum type="arabicPeriod"/>
            </a:pPr>
            <a:r>
              <a:rPr lang="en-US" dirty="0" smtClean="0"/>
              <a:t>Thiazide </a:t>
            </a:r>
            <a:r>
              <a:rPr lang="en-US" dirty="0"/>
              <a:t>diuretics </a:t>
            </a:r>
            <a:endParaRPr lang="en-US" dirty="0" smtClean="0"/>
          </a:p>
          <a:p>
            <a:pPr marL="514350" indent="-514350">
              <a:buFont typeface="+mj-lt"/>
              <a:buAutoNum type="arabicPeriod"/>
            </a:pPr>
            <a:r>
              <a:rPr lang="en-US" dirty="0" smtClean="0"/>
              <a:t>Loop </a:t>
            </a:r>
            <a:r>
              <a:rPr lang="en-US" dirty="0"/>
              <a:t>diuretics </a:t>
            </a:r>
            <a:r>
              <a:rPr lang="en-US" dirty="0" smtClean="0"/>
              <a:t> </a:t>
            </a:r>
            <a:endParaRPr lang="en-US" dirty="0"/>
          </a:p>
          <a:p>
            <a:pPr marL="514350" indent="-514350">
              <a:buFont typeface="+mj-lt"/>
              <a:buAutoNum type="arabicPeriod"/>
            </a:pPr>
            <a:r>
              <a:rPr lang="en-US" dirty="0" smtClean="0"/>
              <a:t>K</a:t>
            </a:r>
            <a:r>
              <a:rPr lang="en-US" dirty="0"/>
              <a:t>+ sparing </a:t>
            </a:r>
            <a:r>
              <a:rPr lang="en-US" dirty="0" smtClean="0"/>
              <a:t>diuretics</a:t>
            </a:r>
          </a:p>
          <a:p>
            <a:pPr marL="514350" indent="-514350">
              <a:buFont typeface="+mj-lt"/>
              <a:buAutoNum type="arabicPeriod"/>
            </a:pPr>
            <a:r>
              <a:rPr lang="en-US" dirty="0"/>
              <a:t>Osmotic diuretics </a:t>
            </a:r>
          </a:p>
          <a:p>
            <a:pPr marL="514350" indent="-514350">
              <a:buFont typeface="+mj-lt"/>
              <a:buAutoNum type="arabicPeriod"/>
            </a:pPr>
            <a:endParaRPr lang="en-US" dirty="0"/>
          </a:p>
        </p:txBody>
      </p:sp>
    </p:spTree>
    <p:extLst>
      <p:ext uri="{BB962C8B-B14F-4D97-AF65-F5344CB8AC3E}">
        <p14:creationId xmlns:p14="http://schemas.microsoft.com/office/powerpoint/2010/main" val="9282617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pPr marL="0" indent="0">
              <a:buNone/>
            </a:pPr>
            <a:r>
              <a:rPr lang="en-US" b="1" u="sng" dirty="0">
                <a:solidFill>
                  <a:srgbClr val="FF0000"/>
                </a:solidFill>
              </a:rPr>
              <a:t>N.B.</a:t>
            </a:r>
          </a:p>
          <a:p>
            <a:r>
              <a:rPr lang="en-US" dirty="0"/>
              <a:t>Loop Loose Calcium</a:t>
            </a:r>
          </a:p>
          <a:p>
            <a:r>
              <a:rPr lang="en-US" dirty="0"/>
              <a:t>Thiazide causes Hyper GLUC</a:t>
            </a:r>
          </a:p>
          <a:p>
            <a:pPr lvl="1"/>
            <a:r>
              <a:rPr lang="en-US" sz="3200" dirty="0" err="1" smtClean="0"/>
              <a:t>Glycemia</a:t>
            </a:r>
            <a:r>
              <a:rPr lang="en-US" sz="3200" dirty="0" smtClean="0"/>
              <a:t>, </a:t>
            </a:r>
            <a:r>
              <a:rPr lang="en-US" sz="3200" dirty="0" err="1" smtClean="0"/>
              <a:t>Lipedemia</a:t>
            </a:r>
            <a:r>
              <a:rPr lang="en-US" sz="3200" dirty="0" smtClean="0"/>
              <a:t>, </a:t>
            </a:r>
            <a:r>
              <a:rPr lang="en-US" sz="3200" dirty="0" err="1" smtClean="0"/>
              <a:t>Uricemia</a:t>
            </a:r>
            <a:r>
              <a:rPr lang="en-US" sz="3200" dirty="0" smtClean="0"/>
              <a:t>, </a:t>
            </a:r>
            <a:r>
              <a:rPr lang="en-US" sz="3200" dirty="0" err="1" smtClean="0"/>
              <a:t>Calcemia</a:t>
            </a:r>
            <a:endParaRPr lang="en-US" sz="3200" dirty="0"/>
          </a:p>
          <a:p>
            <a:r>
              <a:rPr lang="en-US" dirty="0"/>
              <a:t>K+ sparing diuretics causes </a:t>
            </a:r>
            <a:r>
              <a:rPr lang="en-US" dirty="0" smtClean="0"/>
              <a:t>STAY </a:t>
            </a:r>
            <a:r>
              <a:rPr lang="en-US" dirty="0"/>
              <a:t>of K+</a:t>
            </a:r>
          </a:p>
          <a:p>
            <a:endParaRPr lang="ar-SA" dirty="0"/>
          </a:p>
        </p:txBody>
      </p:sp>
    </p:spTree>
    <p:extLst>
      <p:ext uri="{BB962C8B-B14F-4D97-AF65-F5344CB8AC3E}">
        <p14:creationId xmlns:p14="http://schemas.microsoft.com/office/powerpoint/2010/main" val="4951596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B90202"/>
                </a:solidFill>
              </a:rPr>
              <a:t>4. Potassium </a:t>
            </a:r>
            <a:r>
              <a:rPr lang="en-US" b="1" dirty="0">
                <a:solidFill>
                  <a:srgbClr val="B90202"/>
                </a:solidFill>
              </a:rPr>
              <a:t>Sparing Diuretics</a:t>
            </a:r>
            <a:endParaRPr lang="ar-SA" dirty="0"/>
          </a:p>
        </p:txBody>
      </p:sp>
      <p:sp>
        <p:nvSpPr>
          <p:cNvPr id="3" name="Content Placeholder 2"/>
          <p:cNvSpPr>
            <a:spLocks noGrp="1"/>
          </p:cNvSpPr>
          <p:nvPr>
            <p:ph idx="1"/>
          </p:nvPr>
        </p:nvSpPr>
        <p:spPr/>
        <p:txBody>
          <a:bodyPr>
            <a:normAutofit/>
          </a:bodyPr>
          <a:lstStyle/>
          <a:p>
            <a:pPr marL="514350" indent="-514350">
              <a:buFont typeface="+mj-lt"/>
              <a:buAutoNum type="alphaUcPeriod"/>
            </a:pPr>
            <a:r>
              <a:rPr lang="en-US" b="1" u="sng" dirty="0"/>
              <a:t>Aldosterone antagonists: </a:t>
            </a:r>
          </a:p>
          <a:p>
            <a:pPr lvl="1"/>
            <a:r>
              <a:rPr lang="en-US" sz="3200" dirty="0" smtClean="0"/>
              <a:t>Spironolactone, </a:t>
            </a:r>
            <a:r>
              <a:rPr lang="en-US" sz="3200" dirty="0" err="1" smtClean="0"/>
              <a:t>Eplerenone</a:t>
            </a:r>
            <a:r>
              <a:rPr lang="en-US" sz="3200" dirty="0"/>
              <a:t>. </a:t>
            </a:r>
            <a:endParaRPr lang="en-US" sz="3200" dirty="0" smtClean="0"/>
          </a:p>
          <a:p>
            <a:pPr lvl="1"/>
            <a:r>
              <a:rPr lang="en-US" sz="3200" dirty="0" smtClean="0"/>
              <a:t>Spironolactone </a:t>
            </a:r>
            <a:r>
              <a:rPr lang="en-US" sz="3200" dirty="0"/>
              <a:t>is a steroid drug</a:t>
            </a:r>
            <a:r>
              <a:rPr lang="en-US" sz="3200" dirty="0" smtClean="0"/>
              <a:t>.</a:t>
            </a:r>
            <a:endParaRPr lang="en-US" sz="3200" dirty="0"/>
          </a:p>
          <a:p>
            <a:pPr marL="514350" indent="-514350">
              <a:buFont typeface="+mj-lt"/>
              <a:buAutoNum type="alphaUcPeriod"/>
            </a:pPr>
            <a:r>
              <a:rPr lang="en-US" b="1" u="sng" dirty="0"/>
              <a:t>Direct Na+ - channel inhibitors :</a:t>
            </a:r>
          </a:p>
          <a:p>
            <a:pPr lvl="1"/>
            <a:r>
              <a:rPr lang="en-US" sz="3200" dirty="0" smtClean="0"/>
              <a:t>Triamterene , </a:t>
            </a:r>
            <a:r>
              <a:rPr lang="en-US" sz="3200" dirty="0" err="1" smtClean="0"/>
              <a:t>Amiloride</a:t>
            </a:r>
            <a:r>
              <a:rPr lang="en-US" sz="3200" dirty="0" smtClean="0"/>
              <a:t>.</a:t>
            </a:r>
          </a:p>
          <a:p>
            <a:pPr lvl="1"/>
            <a:r>
              <a:rPr lang="en-US" sz="3200" dirty="0" smtClean="0"/>
              <a:t>Triamterene </a:t>
            </a:r>
            <a:r>
              <a:rPr lang="en-US" sz="3200" dirty="0"/>
              <a:t>and </a:t>
            </a:r>
            <a:r>
              <a:rPr lang="en-US" sz="3200" dirty="0" err="1"/>
              <a:t>amiloride</a:t>
            </a:r>
            <a:r>
              <a:rPr lang="en-US" sz="3200" dirty="0"/>
              <a:t> are organic bases.</a:t>
            </a:r>
          </a:p>
          <a:p>
            <a:endParaRPr lang="en-US" dirty="0"/>
          </a:p>
          <a:p>
            <a:endParaRPr lang="ar-SA" dirty="0"/>
          </a:p>
        </p:txBody>
      </p:sp>
    </p:spTree>
    <p:extLst>
      <p:ext uri="{BB962C8B-B14F-4D97-AF65-F5344CB8AC3E}">
        <p14:creationId xmlns:p14="http://schemas.microsoft.com/office/powerpoint/2010/main" val="24711591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19200"/>
            <a:ext cx="8229600" cy="4525963"/>
          </a:xfrm>
        </p:spPr>
        <p:txBody>
          <a:bodyPr>
            <a:noAutofit/>
          </a:bodyPr>
          <a:lstStyle/>
          <a:p>
            <a:pPr marL="0" indent="0" algn="just">
              <a:buNone/>
            </a:pPr>
            <a:r>
              <a:rPr lang="en-US" b="1" u="sng" dirty="0"/>
              <a:t>Mechanism of </a:t>
            </a:r>
            <a:r>
              <a:rPr lang="en-US" b="1" u="sng" dirty="0" smtClean="0"/>
              <a:t>action</a:t>
            </a:r>
          </a:p>
          <a:p>
            <a:pPr algn="just"/>
            <a:r>
              <a:rPr lang="en-US" dirty="0" smtClean="0"/>
              <a:t>Spironolactone </a:t>
            </a:r>
            <a:r>
              <a:rPr lang="en-US" dirty="0"/>
              <a:t>blocks aldosterone receptors in the late distal tubule and cortical collecting tubule (the synthesis of Na+/K+ ATPase in the </a:t>
            </a:r>
            <a:r>
              <a:rPr lang="en-US" dirty="0" err="1"/>
              <a:t>basolateral</a:t>
            </a:r>
            <a:r>
              <a:rPr lang="en-US" dirty="0"/>
              <a:t> membrane, as well as the synthesis of protein Na+ channels in the luminal membrane are impaired).</a:t>
            </a:r>
          </a:p>
          <a:p>
            <a:pPr algn="just"/>
            <a:r>
              <a:rPr lang="en-US" dirty="0"/>
              <a:t>Triamterene and </a:t>
            </a:r>
            <a:r>
              <a:rPr lang="en-US" dirty="0" err="1"/>
              <a:t>amiloride</a:t>
            </a:r>
            <a:r>
              <a:rPr lang="en-US" dirty="0"/>
              <a:t> directly block Na+ channels in the luminal membrane of late distal tubule and cortical collecting tubule.</a:t>
            </a:r>
          </a:p>
          <a:p>
            <a:pPr algn="just"/>
            <a:endParaRPr lang="ar-SA" dirty="0"/>
          </a:p>
        </p:txBody>
      </p:sp>
    </p:spTree>
    <p:extLst>
      <p:ext uri="{BB962C8B-B14F-4D97-AF65-F5344CB8AC3E}">
        <p14:creationId xmlns:p14="http://schemas.microsoft.com/office/powerpoint/2010/main" val="16603479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2385" y="798022"/>
            <a:ext cx="8761615" cy="6059978"/>
          </a:xfrm>
        </p:spPr>
        <p:txBody>
          <a:bodyPr>
            <a:noAutofit/>
          </a:bodyPr>
          <a:lstStyle/>
          <a:p>
            <a:pPr marL="0" indent="0">
              <a:buNone/>
            </a:pPr>
            <a:r>
              <a:rPr lang="en-US" b="1" u="sng" dirty="0" smtClean="0"/>
              <a:t>Therapeutic uses</a:t>
            </a:r>
            <a:endParaRPr lang="en-US" b="1" u="sng" dirty="0"/>
          </a:p>
          <a:p>
            <a:r>
              <a:rPr lang="en-US" dirty="0"/>
              <a:t>Most commonly used in combination with other </a:t>
            </a:r>
            <a:r>
              <a:rPr lang="en-US" dirty="0" smtClean="0"/>
              <a:t>diuretics</a:t>
            </a:r>
            <a:endParaRPr lang="en-US" u="sng" dirty="0" smtClean="0"/>
          </a:p>
          <a:p>
            <a:pPr marL="0" indent="0">
              <a:buNone/>
            </a:pPr>
            <a:r>
              <a:rPr lang="en-US" b="1" u="sng" dirty="0" smtClean="0"/>
              <a:t>Absolute contraindications</a:t>
            </a:r>
            <a:endParaRPr lang="en-US" b="1" u="sng" dirty="0"/>
          </a:p>
          <a:p>
            <a:r>
              <a:rPr lang="en-US" dirty="0"/>
              <a:t>Hyperkalemia</a:t>
            </a:r>
          </a:p>
          <a:p>
            <a:r>
              <a:rPr lang="en-US" dirty="0"/>
              <a:t>Renal failure</a:t>
            </a:r>
          </a:p>
          <a:p>
            <a:pPr marL="0" indent="0">
              <a:buNone/>
            </a:pPr>
            <a:r>
              <a:rPr lang="en-US" b="1" u="sng" dirty="0" smtClean="0"/>
              <a:t>Precautions</a:t>
            </a:r>
            <a:endParaRPr lang="en-US" b="1" u="sng" dirty="0"/>
          </a:p>
          <a:p>
            <a:r>
              <a:rPr lang="en-US" dirty="0" smtClean="0"/>
              <a:t>Gout</a:t>
            </a:r>
            <a:endParaRPr lang="en-US" dirty="0"/>
          </a:p>
          <a:p>
            <a:r>
              <a:rPr lang="en-US" dirty="0"/>
              <a:t>Pregnancy</a:t>
            </a:r>
          </a:p>
          <a:p>
            <a:r>
              <a:rPr lang="en-US" dirty="0"/>
              <a:t>Acid base imbalance</a:t>
            </a:r>
          </a:p>
          <a:p>
            <a:endParaRPr lang="en-US" dirty="0"/>
          </a:p>
        </p:txBody>
      </p:sp>
    </p:spTree>
    <p:extLst>
      <p:ext uri="{BB962C8B-B14F-4D97-AF65-F5344CB8AC3E}">
        <p14:creationId xmlns:p14="http://schemas.microsoft.com/office/powerpoint/2010/main" val="39216701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pPr eaLnBrk="1" hangingPunct="1"/>
            <a:r>
              <a:rPr lang="en-US" altLang="en-US" b="1" dirty="0" smtClean="0">
                <a:solidFill>
                  <a:srgbClr val="C00000"/>
                </a:solidFill>
              </a:rPr>
              <a:t>5. Osmotic diuretics</a:t>
            </a:r>
            <a:endParaRPr lang="ar-EG" altLang="en-US" b="1" dirty="0" smtClean="0">
              <a:solidFill>
                <a:srgbClr val="C00000"/>
              </a:solidFill>
            </a:endParaRPr>
          </a:p>
        </p:txBody>
      </p:sp>
      <p:sp>
        <p:nvSpPr>
          <p:cNvPr id="3" name="Content Placeholder 2"/>
          <p:cNvSpPr>
            <a:spLocks noGrp="1"/>
          </p:cNvSpPr>
          <p:nvPr>
            <p:ph idx="1"/>
          </p:nvPr>
        </p:nvSpPr>
        <p:spPr>
          <a:xfrm>
            <a:off x="304800" y="1295400"/>
            <a:ext cx="8686800" cy="5486399"/>
          </a:xfrm>
        </p:spPr>
        <p:txBody>
          <a:bodyPr>
            <a:noAutofit/>
          </a:bodyPr>
          <a:lstStyle/>
          <a:p>
            <a:r>
              <a:rPr lang="en-US" sz="2600" dirty="0"/>
              <a:t>They </a:t>
            </a:r>
            <a:r>
              <a:rPr lang="en-US" sz="2600" dirty="0" smtClean="0"/>
              <a:t>include: Mannitol I.V. infusion </a:t>
            </a:r>
            <a:r>
              <a:rPr lang="en-US" sz="2600" dirty="0"/>
              <a:t>(25</a:t>
            </a:r>
            <a:r>
              <a:rPr lang="en-US" sz="2600" dirty="0" smtClean="0"/>
              <a:t>%), Concentrated glucose I.V (</a:t>
            </a:r>
            <a:r>
              <a:rPr lang="en-US" sz="2600" dirty="0"/>
              <a:t>50</a:t>
            </a:r>
            <a:r>
              <a:rPr lang="en-US" sz="2600" dirty="0" smtClean="0"/>
              <a:t>%), Glycerol</a:t>
            </a:r>
            <a:endParaRPr lang="en-US" sz="2600" dirty="0"/>
          </a:p>
          <a:p>
            <a:pPr marL="0" indent="0">
              <a:buNone/>
            </a:pPr>
            <a:r>
              <a:rPr lang="en-US" sz="2600" b="1" u="sng" dirty="0" smtClean="0"/>
              <a:t>Mechanism of action: </a:t>
            </a:r>
          </a:p>
          <a:p>
            <a:r>
              <a:rPr lang="en-US" sz="2600" dirty="0" smtClean="0"/>
              <a:t>These sugars </a:t>
            </a:r>
            <a:r>
              <a:rPr lang="en-US" sz="2600" dirty="0"/>
              <a:t>are relatively inert and largely excreted without metabolic changes (they have low molecular weight). </a:t>
            </a:r>
          </a:p>
          <a:p>
            <a:r>
              <a:rPr lang="en-US" sz="2600" dirty="0"/>
              <a:t>They are filtered freely through the glomerulus.</a:t>
            </a:r>
          </a:p>
          <a:p>
            <a:r>
              <a:rPr lang="en-US" sz="2600" dirty="0"/>
              <a:t>They undergo limited reabsorption by the renal tubules.</a:t>
            </a:r>
          </a:p>
          <a:p>
            <a:r>
              <a:rPr lang="en-US" sz="2600" dirty="0" smtClean="0"/>
              <a:t>They increase </a:t>
            </a:r>
            <a:r>
              <a:rPr lang="en-US" sz="2600" dirty="0"/>
              <a:t>the </a:t>
            </a:r>
            <a:r>
              <a:rPr lang="en-US" sz="2600" dirty="0" err="1"/>
              <a:t>osmolarity</a:t>
            </a:r>
            <a:r>
              <a:rPr lang="en-US" sz="2600" dirty="0"/>
              <a:t> of the plasma and consequently increase the </a:t>
            </a:r>
            <a:r>
              <a:rPr lang="en-US" sz="2600" dirty="0" err="1"/>
              <a:t>osmolarity</a:t>
            </a:r>
            <a:r>
              <a:rPr lang="en-US" sz="2600" dirty="0"/>
              <a:t> of glomerular filtrate and tubular fluid . Thus, water reabsorption is decreased from all the water permeable sites </a:t>
            </a:r>
          </a:p>
        </p:txBody>
      </p:sp>
    </p:spTree>
    <p:extLst>
      <p:ext uri="{BB962C8B-B14F-4D97-AF65-F5344CB8AC3E}">
        <p14:creationId xmlns:p14="http://schemas.microsoft.com/office/powerpoint/2010/main" val="5973083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763000" cy="6096000"/>
          </a:xfrm>
        </p:spPr>
        <p:txBody>
          <a:bodyPr>
            <a:noAutofit/>
          </a:bodyPr>
          <a:lstStyle/>
          <a:p>
            <a:pPr marL="0" indent="0">
              <a:buNone/>
            </a:pPr>
            <a:r>
              <a:rPr lang="en-US" b="1" u="sng" dirty="0"/>
              <a:t>Therapeutic </a:t>
            </a:r>
            <a:r>
              <a:rPr lang="en-US" b="1" u="sng" dirty="0" smtClean="0"/>
              <a:t>Uses: </a:t>
            </a:r>
          </a:p>
          <a:p>
            <a:r>
              <a:rPr lang="en-US" dirty="0" smtClean="0"/>
              <a:t>Acute </a:t>
            </a:r>
            <a:r>
              <a:rPr lang="en-US" dirty="0" err="1"/>
              <a:t>oliguric</a:t>
            </a:r>
            <a:r>
              <a:rPr lang="en-US" dirty="0"/>
              <a:t> RF: to maintain adequate </a:t>
            </a:r>
            <a:r>
              <a:rPr lang="en-US" dirty="0" smtClean="0"/>
              <a:t>GFR</a:t>
            </a:r>
          </a:p>
          <a:p>
            <a:r>
              <a:rPr lang="en-US" dirty="0" smtClean="0"/>
              <a:t>Acute glaucoma</a:t>
            </a:r>
            <a:r>
              <a:rPr lang="en-US" dirty="0"/>
              <a:t>: to ↓ </a:t>
            </a:r>
            <a:r>
              <a:rPr lang="en-US" dirty="0" smtClean="0"/>
              <a:t>aqueous </a:t>
            </a:r>
            <a:r>
              <a:rPr lang="en-US" dirty="0"/>
              <a:t>humor formation </a:t>
            </a:r>
            <a:endParaRPr lang="en-US" dirty="0" smtClean="0"/>
          </a:p>
          <a:p>
            <a:r>
              <a:rPr lang="en-US" dirty="0" smtClean="0"/>
              <a:t>Increase intracranial </a:t>
            </a:r>
            <a:r>
              <a:rPr lang="en-US" dirty="0"/>
              <a:t>tension: to ↓ CSF formation </a:t>
            </a:r>
            <a:endParaRPr lang="en-US" dirty="0" smtClean="0"/>
          </a:p>
          <a:p>
            <a:pPr marL="0" indent="0">
              <a:buNone/>
            </a:pPr>
            <a:r>
              <a:rPr lang="en-US" b="1" u="sng" dirty="0"/>
              <a:t>Side effects </a:t>
            </a:r>
          </a:p>
          <a:p>
            <a:r>
              <a:rPr lang="en-US" dirty="0"/>
              <a:t>Headache, nausea and vomiting are commonly observed</a:t>
            </a:r>
          </a:p>
          <a:p>
            <a:r>
              <a:rPr lang="en-US" dirty="0"/>
              <a:t>hypernatremia </a:t>
            </a:r>
          </a:p>
          <a:p>
            <a:r>
              <a:rPr lang="en-US" dirty="0"/>
              <a:t>Mannitol may cause hypersensitivity reaction.</a:t>
            </a:r>
          </a:p>
          <a:p>
            <a:r>
              <a:rPr lang="en-US" dirty="0"/>
              <a:t>Glycerol is metabolized and can cause hyperglycemia and </a:t>
            </a:r>
            <a:r>
              <a:rPr lang="en-US" dirty="0" err="1"/>
              <a:t>glucosuria</a:t>
            </a:r>
            <a:r>
              <a:rPr lang="en-US" dirty="0"/>
              <a:t>. </a:t>
            </a:r>
          </a:p>
          <a:p>
            <a:endParaRPr lang="ar-SA" dirty="0"/>
          </a:p>
        </p:txBody>
      </p:sp>
    </p:spTree>
    <p:extLst>
      <p:ext uri="{BB962C8B-B14F-4D97-AF65-F5344CB8AC3E}">
        <p14:creationId xmlns:p14="http://schemas.microsoft.com/office/powerpoint/2010/main" val="18833931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b="1" u="sng" dirty="0"/>
              <a:t>Contraindications and Precautions</a:t>
            </a:r>
          </a:p>
          <a:p>
            <a:pPr marL="0" indent="0">
              <a:buNone/>
            </a:pPr>
            <a:r>
              <a:rPr lang="en-US" u="sng" dirty="0"/>
              <a:t>Absolute</a:t>
            </a:r>
          </a:p>
          <a:p>
            <a:r>
              <a:rPr lang="en-US" dirty="0"/>
              <a:t>Heart Failure, dehydration, intracranial bleeding</a:t>
            </a:r>
          </a:p>
          <a:p>
            <a:pPr marL="0" indent="0">
              <a:buNone/>
            </a:pPr>
            <a:r>
              <a:rPr lang="en-US" u="sng" dirty="0"/>
              <a:t>Precautions</a:t>
            </a:r>
          </a:p>
          <a:p>
            <a:r>
              <a:rPr lang="en-US" dirty="0"/>
              <a:t>Electrolyte imbalance, hypovolemia, </a:t>
            </a:r>
            <a:r>
              <a:rPr lang="en-US" dirty="0" err="1"/>
              <a:t>geriatiric</a:t>
            </a:r>
            <a:r>
              <a:rPr lang="en-US" dirty="0"/>
              <a:t>, Pregnancy, lactation</a:t>
            </a:r>
          </a:p>
          <a:p>
            <a:endParaRPr lang="en-US" dirty="0"/>
          </a:p>
          <a:p>
            <a:endParaRPr lang="en-US" dirty="0"/>
          </a:p>
        </p:txBody>
      </p:sp>
    </p:spTree>
    <p:extLst>
      <p:ext uri="{BB962C8B-B14F-4D97-AF65-F5344CB8AC3E}">
        <p14:creationId xmlns:p14="http://schemas.microsoft.com/office/powerpoint/2010/main" val="35292008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15962"/>
          </a:xfrm>
        </p:spPr>
        <p:txBody>
          <a:bodyPr>
            <a:normAutofit/>
          </a:bodyPr>
          <a:lstStyle/>
          <a:p>
            <a:r>
              <a:rPr lang="en-US" sz="4000" b="1" dirty="0" smtClean="0">
                <a:solidFill>
                  <a:srgbClr val="C00000"/>
                </a:solidFill>
              </a:rPr>
              <a:t>Antidiuretic Hormone Antagonists</a:t>
            </a:r>
            <a:endParaRPr lang="en-US" sz="4000" dirty="0">
              <a:solidFill>
                <a:srgbClr val="C00000"/>
              </a:solidFill>
            </a:endParaRPr>
          </a:p>
        </p:txBody>
      </p:sp>
      <p:sp>
        <p:nvSpPr>
          <p:cNvPr id="3" name="Content Placeholder 2"/>
          <p:cNvSpPr>
            <a:spLocks noGrp="1"/>
          </p:cNvSpPr>
          <p:nvPr>
            <p:ph idx="1"/>
          </p:nvPr>
        </p:nvSpPr>
        <p:spPr>
          <a:xfrm>
            <a:off x="381000" y="1066800"/>
            <a:ext cx="8610600" cy="5791200"/>
          </a:xfrm>
        </p:spPr>
        <p:txBody>
          <a:bodyPr>
            <a:normAutofit fontScale="92500" lnSpcReduction="20000"/>
          </a:bodyPr>
          <a:lstStyle/>
          <a:p>
            <a:r>
              <a:rPr lang="hu-HU" dirty="0" smtClean="0"/>
              <a:t>Conivaptan</a:t>
            </a:r>
            <a:r>
              <a:rPr lang="hu-HU" dirty="0"/>
              <a:t>, tolvaptan</a:t>
            </a:r>
          </a:p>
          <a:p>
            <a:pPr marL="0" indent="0">
              <a:buNone/>
            </a:pPr>
            <a:r>
              <a:rPr lang="en-US" b="1" u="sng" dirty="0"/>
              <a:t>Mechanism of action</a:t>
            </a:r>
          </a:p>
          <a:p>
            <a:r>
              <a:rPr lang="en-US" dirty="0" smtClean="0"/>
              <a:t>Competitive </a:t>
            </a:r>
            <a:r>
              <a:rPr lang="en-US" dirty="0"/>
              <a:t>antagonists at vasopressin receptors (</a:t>
            </a:r>
            <a:r>
              <a:rPr lang="en-US" dirty="0" err="1"/>
              <a:t>conivaptan</a:t>
            </a:r>
            <a:r>
              <a:rPr lang="en-US" dirty="0"/>
              <a:t> at </a:t>
            </a:r>
            <a:r>
              <a:rPr lang="en-US" dirty="0" smtClean="0"/>
              <a:t>V1a </a:t>
            </a:r>
            <a:r>
              <a:rPr lang="da-DK" dirty="0" smtClean="0"/>
              <a:t>and </a:t>
            </a:r>
            <a:r>
              <a:rPr lang="da-DK" dirty="0"/>
              <a:t>V2, </a:t>
            </a:r>
            <a:r>
              <a:rPr lang="da-DK" dirty="0" err="1"/>
              <a:t>tolvaptan</a:t>
            </a:r>
            <a:r>
              <a:rPr lang="da-DK" dirty="0"/>
              <a:t> at V2)</a:t>
            </a:r>
          </a:p>
          <a:p>
            <a:pPr marL="0" indent="0">
              <a:buNone/>
            </a:pPr>
            <a:r>
              <a:rPr lang="en-US" b="1" u="sng" dirty="0"/>
              <a:t>Renal effects</a:t>
            </a:r>
          </a:p>
          <a:p>
            <a:r>
              <a:rPr lang="en-US" dirty="0" smtClean="0"/>
              <a:t>Increased </a:t>
            </a:r>
            <a:r>
              <a:rPr lang="en-US" dirty="0"/>
              <a:t>water diuresis (these drugs are also called </a:t>
            </a:r>
            <a:r>
              <a:rPr lang="en-US" b="1" i="1" dirty="0" err="1"/>
              <a:t>aquaretics</a:t>
            </a:r>
            <a:r>
              <a:rPr lang="en-US" dirty="0"/>
              <a:t>)</a:t>
            </a:r>
          </a:p>
          <a:p>
            <a:r>
              <a:rPr lang="en-US" dirty="0" smtClean="0"/>
              <a:t>Water </a:t>
            </a:r>
            <a:r>
              <a:rPr lang="en-US" dirty="0"/>
              <a:t>diuresis increases more than salt diuresis (in this </a:t>
            </a:r>
            <a:r>
              <a:rPr lang="en-US" dirty="0" smtClean="0"/>
              <a:t>way </a:t>
            </a:r>
            <a:r>
              <a:rPr lang="en-US" dirty="0" err="1" smtClean="0"/>
              <a:t>hyponatremia</a:t>
            </a:r>
            <a:r>
              <a:rPr lang="en-US" dirty="0" smtClean="0"/>
              <a:t> </a:t>
            </a:r>
            <a:r>
              <a:rPr lang="en-US" dirty="0"/>
              <a:t>is relieved).</a:t>
            </a:r>
          </a:p>
          <a:p>
            <a:r>
              <a:rPr lang="en-US" dirty="0" smtClean="0"/>
              <a:t>Increased </a:t>
            </a:r>
            <a:r>
              <a:rPr lang="en-US" dirty="0"/>
              <a:t>renal excretion of: Na+, K+, </a:t>
            </a:r>
            <a:r>
              <a:rPr lang="en-US" dirty="0" err="1"/>
              <a:t>Ca</a:t>
            </a:r>
            <a:r>
              <a:rPr lang="en-US" dirty="0"/>
              <a:t>++</a:t>
            </a:r>
          </a:p>
          <a:p>
            <a:r>
              <a:rPr lang="en-US" dirty="0"/>
              <a:t>Urine osmolality: decreased</a:t>
            </a:r>
          </a:p>
          <a:p>
            <a:pPr marL="0" indent="0">
              <a:buNone/>
            </a:pPr>
            <a:r>
              <a:rPr lang="en-US" b="1" dirty="0" smtClean="0"/>
              <a:t>Other </a:t>
            </a:r>
            <a:r>
              <a:rPr lang="en-US" b="1" dirty="0"/>
              <a:t>effects</a:t>
            </a:r>
          </a:p>
          <a:p>
            <a:r>
              <a:rPr lang="en-US" dirty="0" err="1"/>
              <a:t>Conivaptan</a:t>
            </a:r>
            <a:r>
              <a:rPr lang="en-US" dirty="0"/>
              <a:t> is a strong inhibitor of </a:t>
            </a:r>
            <a:r>
              <a:rPr lang="en-US" dirty="0" smtClean="0"/>
              <a:t>CYP3A4</a:t>
            </a:r>
            <a:endParaRPr lang="en-US" dirty="0"/>
          </a:p>
        </p:txBody>
      </p:sp>
    </p:spTree>
    <p:extLst>
      <p:ext uri="{BB962C8B-B14F-4D97-AF65-F5344CB8AC3E}">
        <p14:creationId xmlns:p14="http://schemas.microsoft.com/office/powerpoint/2010/main" val="575756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12837"/>
            <a:ext cx="8686800" cy="4906963"/>
          </a:xfrm>
        </p:spPr>
        <p:txBody>
          <a:bodyPr>
            <a:noAutofit/>
          </a:bodyPr>
          <a:lstStyle/>
          <a:p>
            <a:pPr marL="0" indent="0">
              <a:buNone/>
            </a:pPr>
            <a:r>
              <a:rPr lang="en-US" b="1" u="sng" dirty="0" smtClean="0"/>
              <a:t>Adverse </a:t>
            </a:r>
            <a:r>
              <a:rPr lang="en-US" b="1" u="sng" dirty="0"/>
              <a:t>effect</a:t>
            </a:r>
          </a:p>
          <a:p>
            <a:r>
              <a:rPr lang="en-US" dirty="0" smtClean="0"/>
              <a:t>Infusion</a:t>
            </a:r>
            <a:r>
              <a:rPr lang="en-US" dirty="0"/>
              <a:t>-site reactions (with </a:t>
            </a:r>
            <a:r>
              <a:rPr lang="en-US" dirty="0" err="1"/>
              <a:t>conivaptan</a:t>
            </a:r>
            <a:r>
              <a:rPr lang="en-US" dirty="0"/>
              <a:t>)</a:t>
            </a:r>
          </a:p>
          <a:p>
            <a:r>
              <a:rPr lang="en-US" dirty="0" err="1" smtClean="0"/>
              <a:t>Nephrogenic</a:t>
            </a:r>
            <a:r>
              <a:rPr lang="en-US" dirty="0" smtClean="0"/>
              <a:t> </a:t>
            </a:r>
            <a:r>
              <a:rPr lang="en-US" dirty="0"/>
              <a:t>diabetes insipidus</a:t>
            </a:r>
          </a:p>
          <a:p>
            <a:r>
              <a:rPr lang="en-US" dirty="0" smtClean="0"/>
              <a:t>Postural </a:t>
            </a:r>
            <a:r>
              <a:rPr lang="en-US" dirty="0"/>
              <a:t>hypotension (if hypovolemia develops)</a:t>
            </a:r>
          </a:p>
          <a:p>
            <a:r>
              <a:rPr lang="en-US" dirty="0" smtClean="0"/>
              <a:t>Hypokalemia</a:t>
            </a:r>
            <a:r>
              <a:rPr lang="es-ES_tradnl" dirty="0" smtClean="0"/>
              <a:t> </a:t>
            </a:r>
            <a:r>
              <a:rPr lang="es-ES_tradnl" dirty="0"/>
              <a:t>(. 9%)</a:t>
            </a:r>
          </a:p>
          <a:p>
            <a:pPr marL="0" indent="0">
              <a:buNone/>
            </a:pPr>
            <a:r>
              <a:rPr lang="en-US" b="1" u="sng" dirty="0" smtClean="0"/>
              <a:t>Therapeutic</a:t>
            </a:r>
            <a:r>
              <a:rPr lang="fr-FR" b="1" u="sng" dirty="0" smtClean="0"/>
              <a:t> </a:t>
            </a:r>
            <a:r>
              <a:rPr lang="fr-FR" b="1" u="sng" dirty="0"/>
              <a:t>uses</a:t>
            </a:r>
          </a:p>
          <a:p>
            <a:r>
              <a:rPr lang="en-US" dirty="0" smtClean="0"/>
              <a:t>Syndrome </a:t>
            </a:r>
            <a:r>
              <a:rPr lang="en-US" dirty="0"/>
              <a:t>of inappropriate ADH secretion (when water </a:t>
            </a:r>
            <a:r>
              <a:rPr lang="en-US" dirty="0" smtClean="0"/>
              <a:t>restriction failed </a:t>
            </a:r>
            <a:r>
              <a:rPr lang="en-US" dirty="0"/>
              <a:t>to correct the disorder)</a:t>
            </a:r>
          </a:p>
          <a:p>
            <a:r>
              <a:rPr lang="en-US" dirty="0" smtClean="0"/>
              <a:t>Chronic</a:t>
            </a:r>
            <a:r>
              <a:rPr lang="fi-FI" dirty="0" smtClean="0"/>
              <a:t> </a:t>
            </a:r>
            <a:r>
              <a:rPr lang="fi-FI" dirty="0"/>
              <a:t>euvolemic hyponatremia</a:t>
            </a:r>
            <a:endParaRPr lang="en-US" dirty="0"/>
          </a:p>
        </p:txBody>
      </p:sp>
    </p:spTree>
    <p:extLst>
      <p:ext uri="{BB962C8B-B14F-4D97-AF65-F5344CB8AC3E}">
        <p14:creationId xmlns:p14="http://schemas.microsoft.com/office/powerpoint/2010/main" val="33080745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667000"/>
            <a:ext cx="8229600" cy="1143000"/>
          </a:xfrm>
        </p:spPr>
        <p:txBody>
          <a:bodyPr>
            <a:normAutofit/>
          </a:bodyPr>
          <a:lstStyle/>
          <a:p>
            <a:r>
              <a:rPr lang="en-US" sz="6600" b="1" dirty="0" smtClean="0">
                <a:solidFill>
                  <a:srgbClr val="C00000"/>
                </a:solidFill>
              </a:rPr>
              <a:t>Good luck</a:t>
            </a:r>
            <a:endParaRPr lang="ar-EG" sz="6600" b="1" dirty="0">
              <a:solidFill>
                <a:srgbClr val="C00000"/>
              </a:solidFill>
            </a:endParaRPr>
          </a:p>
        </p:txBody>
      </p:sp>
    </p:spTree>
    <p:extLst>
      <p:ext uri="{BB962C8B-B14F-4D97-AF65-F5344CB8AC3E}">
        <p14:creationId xmlns:p14="http://schemas.microsoft.com/office/powerpoint/2010/main" val="2967587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612900"/>
            <a:ext cx="8278812" cy="410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1050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Site and Mechanism of Action of Diuretics</a:t>
            </a:r>
            <a:endParaRPr lang="ar-SA"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905000"/>
            <a:ext cx="8229600" cy="3977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6815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2183"/>
            <a:ext cx="8229600" cy="1143000"/>
          </a:xfrm>
        </p:spPr>
        <p:txBody>
          <a:bodyPr/>
          <a:lstStyle/>
          <a:p>
            <a:r>
              <a:rPr lang="en-US" b="1" dirty="0" smtClean="0">
                <a:solidFill>
                  <a:srgbClr val="B90202"/>
                </a:solidFill>
              </a:rPr>
              <a:t>1. Carbonic Anhydrase Inhibitors</a:t>
            </a:r>
            <a:endParaRPr lang="en-US" b="1" dirty="0">
              <a:solidFill>
                <a:srgbClr val="B90202"/>
              </a:solidFill>
            </a:endParaRPr>
          </a:p>
        </p:txBody>
      </p:sp>
      <p:sp>
        <p:nvSpPr>
          <p:cNvPr id="3" name="Content Placeholder 2"/>
          <p:cNvSpPr>
            <a:spLocks noGrp="1"/>
          </p:cNvSpPr>
          <p:nvPr>
            <p:ph idx="1"/>
          </p:nvPr>
        </p:nvSpPr>
        <p:spPr>
          <a:xfrm>
            <a:off x="457200" y="1397744"/>
            <a:ext cx="8229600" cy="5460256"/>
          </a:xfrm>
        </p:spPr>
        <p:txBody>
          <a:bodyPr>
            <a:normAutofit fontScale="85000" lnSpcReduction="20000"/>
          </a:bodyPr>
          <a:lstStyle/>
          <a:p>
            <a:r>
              <a:rPr lang="ro-RO" dirty="0" smtClean="0"/>
              <a:t>Acetazolamide</a:t>
            </a:r>
            <a:r>
              <a:rPr lang="ro-RO" dirty="0"/>
              <a:t>, dorzolamide (All compounds are sulfonamides).</a:t>
            </a:r>
          </a:p>
          <a:p>
            <a:pPr marL="0" indent="0">
              <a:buNone/>
            </a:pPr>
            <a:r>
              <a:rPr lang="en-US" b="1" dirty="0">
                <a:solidFill>
                  <a:srgbClr val="3366FF"/>
                </a:solidFill>
              </a:rPr>
              <a:t>Mechanism of action</a:t>
            </a:r>
          </a:p>
          <a:p>
            <a:pPr algn="just"/>
            <a:r>
              <a:rPr lang="en-US" dirty="0"/>
              <a:t>Inhibition of membrane-bound carbonic anhydrase (CA) in the cells of </a:t>
            </a:r>
            <a:r>
              <a:rPr lang="en-US" b="1" i="1" dirty="0"/>
              <a:t>proximal tubule </a:t>
            </a:r>
            <a:r>
              <a:rPr lang="en-US" dirty="0"/>
              <a:t>which leads to blockade of the reaction H2CO3 = H2O + CO2 that normally occurs in the proximal tubule lumen</a:t>
            </a:r>
            <a:endParaRPr lang="cs-CZ" dirty="0"/>
          </a:p>
          <a:p>
            <a:pPr algn="just"/>
            <a:r>
              <a:rPr lang="en-US" dirty="0"/>
              <a:t>Inhibition of cytoplasmic CA in the cells of proximal tubule which leads to blockade of the reaction: H2 O + CO2 = H2 CO3 that normally occurs in the cytoplasm</a:t>
            </a:r>
          </a:p>
          <a:p>
            <a:pPr algn="just"/>
            <a:r>
              <a:rPr lang="en-US" dirty="0"/>
              <a:t>The final effect is a nearly complete abolition of NaHCO3 reabsorption in the proximal tubule (but NaHCO3 reabsorption by mechanisms independent from carbonic anhydrase still occur in other parts of the nephron).</a:t>
            </a:r>
          </a:p>
        </p:txBody>
      </p:sp>
    </p:spTree>
    <p:extLst>
      <p:ext uri="{BB962C8B-B14F-4D97-AF65-F5344CB8AC3E}">
        <p14:creationId xmlns:p14="http://schemas.microsoft.com/office/powerpoint/2010/main" val="14478347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42" r="14963"/>
          <a:stretch/>
        </p:blipFill>
        <p:spPr bwMode="auto">
          <a:xfrm>
            <a:off x="345758" y="0"/>
            <a:ext cx="8452485"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02377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838200"/>
            <a:ext cx="8382000" cy="4999383"/>
          </a:xfrm>
        </p:spPr>
        <p:txBody>
          <a:bodyPr>
            <a:noAutofit/>
          </a:bodyPr>
          <a:lstStyle/>
          <a:p>
            <a:pPr marL="0" indent="0" algn="just">
              <a:buNone/>
            </a:pPr>
            <a:r>
              <a:rPr lang="en-US" sz="2600" b="1" u="sng" dirty="0"/>
              <a:t>Renal effects</a:t>
            </a:r>
          </a:p>
          <a:p>
            <a:pPr algn="just"/>
            <a:r>
              <a:rPr lang="en-US" sz="2600" dirty="0" smtClean="0"/>
              <a:t>Increased </a:t>
            </a:r>
            <a:r>
              <a:rPr lang="en-US" sz="2600" dirty="0"/>
              <a:t>renal excretion of: Na+, K+, HCO</a:t>
            </a:r>
            <a:r>
              <a:rPr lang="en-US" sz="2600" baseline="-25000" dirty="0"/>
              <a:t>3</a:t>
            </a:r>
            <a:r>
              <a:rPr lang="en-US" sz="2600" dirty="0"/>
              <a:t>-</a:t>
            </a:r>
          </a:p>
          <a:p>
            <a:pPr algn="just"/>
            <a:r>
              <a:rPr lang="en-US" sz="2600" dirty="0" smtClean="0"/>
              <a:t>Decreased </a:t>
            </a:r>
            <a:r>
              <a:rPr lang="en-US" sz="2600" dirty="0"/>
              <a:t>renal excretion of: NH4+, H+.</a:t>
            </a:r>
          </a:p>
          <a:p>
            <a:pPr algn="just"/>
            <a:r>
              <a:rPr lang="tr-TR" sz="2600" dirty="0" smtClean="0"/>
              <a:t>Urine </a:t>
            </a:r>
            <a:r>
              <a:rPr lang="tr-TR" sz="2600" dirty="0"/>
              <a:t>pH: alkaline.</a:t>
            </a:r>
          </a:p>
          <a:p>
            <a:pPr algn="just"/>
            <a:r>
              <a:rPr lang="en-US" sz="2600" dirty="0" smtClean="0"/>
              <a:t>Acid-base </a:t>
            </a:r>
            <a:r>
              <a:rPr lang="en-US" sz="2600" dirty="0"/>
              <a:t>balance: metabolic acidosis </a:t>
            </a:r>
            <a:r>
              <a:rPr lang="en-US" sz="2600" i="1" dirty="0"/>
              <a:t>(acidosis is associated </a:t>
            </a:r>
            <a:r>
              <a:rPr lang="en-US" sz="2600" i="1" dirty="0" smtClean="0"/>
              <a:t>with </a:t>
            </a:r>
            <a:r>
              <a:rPr lang="en-US" sz="2600" i="1" dirty="0" err="1" smtClean="0"/>
              <a:t>hyperchloremia</a:t>
            </a:r>
            <a:r>
              <a:rPr lang="en-US" sz="2600" i="1" dirty="0" smtClean="0"/>
              <a:t> </a:t>
            </a:r>
            <a:r>
              <a:rPr lang="en-US" sz="2600" i="1" dirty="0"/>
              <a:t>because Cl tend to exit from cells when H+ is high, </a:t>
            </a:r>
            <a:r>
              <a:rPr lang="en-US" sz="2600" i="1" dirty="0" smtClean="0"/>
              <a:t>in order </a:t>
            </a:r>
            <a:r>
              <a:rPr lang="en-US" sz="2600" i="1" dirty="0"/>
              <a:t>to maintain </a:t>
            </a:r>
            <a:r>
              <a:rPr lang="en-US" sz="2600" i="1" dirty="0" err="1"/>
              <a:t>electroneutrality</a:t>
            </a:r>
            <a:r>
              <a:rPr lang="en-US" sz="2600" i="1" dirty="0"/>
              <a:t>) .</a:t>
            </a:r>
          </a:p>
          <a:p>
            <a:pPr algn="just"/>
            <a:r>
              <a:rPr lang="en-US" sz="2600" dirty="0" smtClean="0"/>
              <a:t>Efficacy </a:t>
            </a:r>
            <a:r>
              <a:rPr lang="en-US" sz="2600" dirty="0"/>
              <a:t>of diuretic: </a:t>
            </a:r>
            <a:r>
              <a:rPr lang="en-US" sz="2600" dirty="0" smtClean="0"/>
              <a:t>low, moreover</a:t>
            </a:r>
            <a:r>
              <a:rPr lang="en-US" sz="2600" dirty="0"/>
              <a:t>, as metabolic </a:t>
            </a:r>
            <a:r>
              <a:rPr lang="en-US" sz="2600" dirty="0" smtClean="0"/>
              <a:t>acidosis develops</a:t>
            </a:r>
            <a:r>
              <a:rPr lang="en-US" sz="2600" dirty="0"/>
              <a:t>, the filtered load of HCO3- decreases, and therefore </a:t>
            </a:r>
            <a:r>
              <a:rPr lang="en-US" sz="2600" b="1" i="1" dirty="0" smtClean="0"/>
              <a:t>the diuretic </a:t>
            </a:r>
            <a:r>
              <a:rPr lang="en-US" sz="2600" b="1" i="1" dirty="0"/>
              <a:t>effect undergoes a complete tolerance in 2-3 days</a:t>
            </a:r>
            <a:r>
              <a:rPr lang="en-US" sz="2600" b="1" i="1" dirty="0" smtClean="0"/>
              <a:t>)</a:t>
            </a:r>
            <a:endParaRPr lang="en-US" sz="2600" dirty="0"/>
          </a:p>
        </p:txBody>
      </p:sp>
    </p:spTree>
    <p:extLst>
      <p:ext uri="{BB962C8B-B14F-4D97-AF65-F5344CB8AC3E}">
        <p14:creationId xmlns:p14="http://schemas.microsoft.com/office/powerpoint/2010/main" val="25249856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normAutofit lnSpcReduction="10000"/>
          </a:bodyPr>
          <a:lstStyle/>
          <a:p>
            <a:pPr marL="0" indent="0">
              <a:buNone/>
            </a:pPr>
            <a:r>
              <a:rPr lang="en-US" sz="2800" b="1" u="sng" dirty="0"/>
              <a:t>Pharmacokinetics</a:t>
            </a:r>
          </a:p>
          <a:p>
            <a:r>
              <a:rPr lang="en-US" sz="2800" dirty="0" smtClean="0"/>
              <a:t>90% excreted </a:t>
            </a:r>
            <a:r>
              <a:rPr lang="en-US" sz="2800" dirty="0"/>
              <a:t>by tubular secretion.</a:t>
            </a:r>
          </a:p>
          <a:p>
            <a:r>
              <a:rPr lang="tr-TR" sz="2800" dirty="0" smtClean="0"/>
              <a:t>Acetazolamide</a:t>
            </a:r>
            <a:r>
              <a:rPr lang="en-US" sz="2800" dirty="0" smtClean="0"/>
              <a:t> given</a:t>
            </a:r>
            <a:r>
              <a:rPr lang="tr-TR" sz="2800" dirty="0" smtClean="0"/>
              <a:t> </a:t>
            </a:r>
            <a:r>
              <a:rPr lang="tr-TR" sz="2800" dirty="0"/>
              <a:t>PO, dorzolamide topical (eye drops</a:t>
            </a:r>
            <a:r>
              <a:rPr lang="tr-TR" sz="2800" dirty="0" smtClean="0"/>
              <a:t>)</a:t>
            </a:r>
            <a:endParaRPr lang="en-US" sz="2800" dirty="0" smtClean="0"/>
          </a:p>
          <a:p>
            <a:pPr marL="0" indent="0">
              <a:buNone/>
            </a:pPr>
            <a:r>
              <a:rPr lang="en-US" sz="2800" b="1" u="sng" dirty="0"/>
              <a:t>Adverse effects</a:t>
            </a:r>
            <a:endParaRPr lang="en-US" sz="2800" u="sng" dirty="0"/>
          </a:p>
          <a:p>
            <a:r>
              <a:rPr lang="en-US" sz="2800" dirty="0" err="1"/>
              <a:t>Paresthesias</a:t>
            </a:r>
            <a:r>
              <a:rPr lang="en-US" sz="2800" dirty="0"/>
              <a:t>, drowsiness</a:t>
            </a:r>
          </a:p>
          <a:p>
            <a:r>
              <a:rPr lang="en-US" sz="2800" dirty="0"/>
              <a:t>Nephrolithiasis (due to precipitation of calcium phosphate salts in</a:t>
            </a:r>
            <a:r>
              <a:rPr lang="hu-HU" sz="2800" dirty="0"/>
              <a:t>alkaline urine)</a:t>
            </a:r>
          </a:p>
          <a:p>
            <a:r>
              <a:rPr lang="es-ES_tradnl" sz="2800" dirty="0" err="1"/>
              <a:t>Hyperchloremic</a:t>
            </a:r>
            <a:r>
              <a:rPr lang="es-ES_tradnl" sz="2800" dirty="0"/>
              <a:t> </a:t>
            </a:r>
            <a:r>
              <a:rPr lang="es-ES_tradnl" sz="2800" dirty="0" err="1"/>
              <a:t>metabolic</a:t>
            </a:r>
            <a:r>
              <a:rPr lang="es-ES_tradnl" sz="2800" dirty="0"/>
              <a:t> acidosis, </a:t>
            </a:r>
            <a:r>
              <a:rPr lang="fi-FI" sz="2800" dirty="0"/>
              <a:t>Hyperuricemia, </a:t>
            </a:r>
            <a:r>
              <a:rPr lang="en-US" sz="2800" dirty="0"/>
              <a:t>Hypokalemia </a:t>
            </a:r>
          </a:p>
          <a:p>
            <a:r>
              <a:rPr lang="en-US" sz="2800" dirty="0"/>
              <a:t>Sulfa-type allergic reactions</a:t>
            </a:r>
          </a:p>
          <a:p>
            <a:endParaRPr lang="en-US" sz="2800" dirty="0"/>
          </a:p>
        </p:txBody>
      </p:sp>
    </p:spTree>
    <p:extLst>
      <p:ext uri="{BB962C8B-B14F-4D97-AF65-F5344CB8AC3E}">
        <p14:creationId xmlns:p14="http://schemas.microsoft.com/office/powerpoint/2010/main" val="15212752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62000"/>
            <a:ext cx="8699934" cy="369332"/>
          </a:xfrm>
          <a:prstGeom prst="rect">
            <a:avLst/>
          </a:prstGeom>
          <a:solidFill>
            <a:srgbClr val="FFFFFF"/>
          </a:solidFill>
          <a:ln>
            <a:solidFill>
              <a:srgbClr val="FFFFFF"/>
            </a:solidFill>
          </a:ln>
        </p:spPr>
        <p:txBody>
          <a:bodyPr wrap="square" rtlCol="0">
            <a:spAutoFit/>
          </a:bodyPr>
          <a:lstStyle/>
          <a:p>
            <a:endParaRPr lang="en-US" b="1" dirty="0" smtClean="0">
              <a:solidFill>
                <a:srgbClr val="000000"/>
              </a:solidFill>
            </a:endParaRPr>
          </a:p>
        </p:txBody>
      </p:sp>
      <p:sp>
        <p:nvSpPr>
          <p:cNvPr id="3" name="TextBox 2"/>
          <p:cNvSpPr txBox="1"/>
          <p:nvPr/>
        </p:nvSpPr>
        <p:spPr>
          <a:xfrm>
            <a:off x="260697" y="3048000"/>
            <a:ext cx="8686800" cy="461665"/>
          </a:xfrm>
          <a:prstGeom prst="rect">
            <a:avLst/>
          </a:prstGeom>
          <a:solidFill>
            <a:srgbClr val="FFFFFF"/>
          </a:solidFill>
          <a:ln>
            <a:solidFill>
              <a:srgbClr val="FFFFFF"/>
            </a:solidFill>
          </a:ln>
        </p:spPr>
        <p:txBody>
          <a:bodyPr wrap="square" rtlCol="0">
            <a:spAutoFit/>
          </a:bodyPr>
          <a:lstStyle/>
          <a:p>
            <a:pPr algn="ctr"/>
            <a:endParaRPr lang="en-US" sz="2400" b="1" dirty="0" smtClean="0">
              <a:solidFill>
                <a:srgbClr val="000000"/>
              </a:solidFill>
            </a:endParaRPr>
          </a:p>
        </p:txBody>
      </p:sp>
      <p:sp>
        <p:nvSpPr>
          <p:cNvPr id="8" name="Rectangle 7"/>
          <p:cNvSpPr/>
          <p:nvPr/>
        </p:nvSpPr>
        <p:spPr>
          <a:xfrm>
            <a:off x="1116419" y="1702456"/>
            <a:ext cx="4742121" cy="265814"/>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9" name="Rectangle 8"/>
          <p:cNvSpPr/>
          <p:nvPr/>
        </p:nvSpPr>
        <p:spPr>
          <a:xfrm>
            <a:off x="5847907" y="1717530"/>
            <a:ext cx="3040912" cy="233916"/>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6" name="Content Placeholder 5"/>
          <p:cNvSpPr>
            <a:spLocks noGrp="1"/>
          </p:cNvSpPr>
          <p:nvPr>
            <p:ph idx="1"/>
          </p:nvPr>
        </p:nvSpPr>
        <p:spPr>
          <a:xfrm>
            <a:off x="455093" y="457200"/>
            <a:ext cx="8492403" cy="4525963"/>
          </a:xfrm>
        </p:spPr>
        <p:txBody>
          <a:bodyPr>
            <a:noAutofit/>
          </a:bodyPr>
          <a:lstStyle/>
          <a:p>
            <a:pPr marL="0" indent="0">
              <a:buNone/>
            </a:pPr>
            <a:r>
              <a:rPr lang="en-US" sz="2600" b="1" u="sng" dirty="0"/>
              <a:t>Therapeutic Uses</a:t>
            </a:r>
            <a:endParaRPr lang="en-US" sz="2600" b="1" u="sng" dirty="0" smtClean="0"/>
          </a:p>
          <a:p>
            <a:r>
              <a:rPr lang="en-US" sz="2600" dirty="0" smtClean="0"/>
              <a:t>Edema</a:t>
            </a:r>
            <a:endParaRPr lang="en-US" sz="2600" dirty="0"/>
          </a:p>
          <a:p>
            <a:r>
              <a:rPr lang="en-US" sz="2600" dirty="0"/>
              <a:t>Glaucoma (50-60% reduction in aqueous humor production)</a:t>
            </a:r>
          </a:p>
          <a:p>
            <a:r>
              <a:rPr lang="en-US" sz="2600" dirty="0"/>
              <a:t>Epilepsy (direct inhibition of carbonic anhydrase in the CNS, which increases carbon High altitude sickness</a:t>
            </a:r>
          </a:p>
          <a:p>
            <a:r>
              <a:rPr lang="en-US" sz="2600" dirty="0"/>
              <a:t>Metabolic alkalosis</a:t>
            </a:r>
          </a:p>
          <a:p>
            <a:pPr marL="0" indent="0">
              <a:buNone/>
            </a:pPr>
            <a:r>
              <a:rPr lang="en-US" sz="2600" b="1" u="sng" dirty="0" smtClean="0"/>
              <a:t>Contraindications </a:t>
            </a:r>
            <a:r>
              <a:rPr lang="en-US" sz="2600" b="1" u="sng" dirty="0"/>
              <a:t>and Precautions</a:t>
            </a:r>
          </a:p>
          <a:p>
            <a:pPr>
              <a:buFont typeface="Arial"/>
              <a:buChar char="•"/>
            </a:pPr>
            <a:r>
              <a:rPr lang="en-US" sz="2600" dirty="0" smtClean="0"/>
              <a:t>Hepatic </a:t>
            </a:r>
            <a:r>
              <a:rPr lang="en-US" sz="2600" dirty="0"/>
              <a:t>cirrhosis </a:t>
            </a:r>
            <a:r>
              <a:rPr lang="en-US" sz="2600" i="1" dirty="0"/>
              <a:t>(</a:t>
            </a:r>
            <a:r>
              <a:rPr lang="en-US" sz="2600" i="1" dirty="0" err="1"/>
              <a:t>alkalinization</a:t>
            </a:r>
            <a:r>
              <a:rPr lang="en-US" sz="2600" i="1" dirty="0"/>
              <a:t> of urine decreases urinary trapping of NH 4+)</a:t>
            </a:r>
          </a:p>
          <a:p>
            <a:pPr>
              <a:buFont typeface="Arial"/>
              <a:buChar char="•"/>
            </a:pPr>
            <a:r>
              <a:rPr lang="en-US" sz="2600" dirty="0"/>
              <a:t>Chronic obstructive pulmonary disease </a:t>
            </a:r>
            <a:r>
              <a:rPr lang="en-US" sz="2600" i="1" dirty="0"/>
              <a:t>(the risk of metabolic acidosis is increased)</a:t>
            </a:r>
          </a:p>
          <a:p>
            <a:pPr>
              <a:buFont typeface="Arial"/>
              <a:buChar char="•"/>
            </a:pPr>
            <a:r>
              <a:rPr lang="en-US" sz="2600" dirty="0"/>
              <a:t>Hypersensitivity to sulfa drugs.</a:t>
            </a:r>
          </a:p>
          <a:p>
            <a:pPr>
              <a:buFont typeface="Arial"/>
              <a:buChar char="•"/>
            </a:pPr>
            <a:r>
              <a:rPr lang="en-US" sz="2600" dirty="0"/>
              <a:t>Hypokalemic states</a:t>
            </a:r>
          </a:p>
          <a:p>
            <a:endParaRPr lang="en-US" sz="2600" dirty="0"/>
          </a:p>
        </p:txBody>
      </p:sp>
    </p:spTree>
    <p:extLst>
      <p:ext uri="{BB962C8B-B14F-4D97-AF65-F5344CB8AC3E}">
        <p14:creationId xmlns:p14="http://schemas.microsoft.com/office/powerpoint/2010/main" val="1912545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8" fill="hold" grpId="0" nodeType="clickEffect">
                                  <p:stCondLst>
                                    <p:cond delay="0"/>
                                  </p:stCondLst>
                                  <p:childTnLst>
                                    <p:animEffect transition="out" filter="wipe(left)">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2" presetClass="exit" presetSubtype="8" fill="hold" grpId="0" nodeType="clickEffect">
                                  <p:stCondLst>
                                    <p:cond delay="0"/>
                                  </p:stCondLst>
                                  <p:childTnLst>
                                    <p:animEffect transition="out" filter="wipe(left)">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623</TotalTime>
  <Words>1400</Words>
  <Application>Microsoft Office PowerPoint</Application>
  <PresentationFormat>On-screen Show (4:3)</PresentationFormat>
  <Paragraphs>181</Paragraphs>
  <Slides>29</Slides>
  <Notes>1</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 Diuretic Agents</vt:lpstr>
      <vt:lpstr>Classification of diuretics </vt:lpstr>
      <vt:lpstr>PowerPoint Presentation</vt:lpstr>
      <vt:lpstr>Site and Mechanism of Action of Diuretics</vt:lpstr>
      <vt:lpstr>1. Carbonic Anhydrase Inhibitors</vt:lpstr>
      <vt:lpstr>PowerPoint Presentation</vt:lpstr>
      <vt:lpstr>PowerPoint Presentation</vt:lpstr>
      <vt:lpstr>PowerPoint Presentation</vt:lpstr>
      <vt:lpstr>PowerPoint Presentation</vt:lpstr>
      <vt:lpstr>2. Thiazide Diuretics</vt:lpstr>
      <vt:lpstr>PowerPoint Presentation</vt:lpstr>
      <vt:lpstr>PowerPoint Presentation</vt:lpstr>
      <vt:lpstr>PowerPoint Presentation</vt:lpstr>
      <vt:lpstr>3. Loop diuretics</vt:lpstr>
      <vt:lpstr>PowerPoint Presentation</vt:lpstr>
      <vt:lpstr>PowerPoint Presentation</vt:lpstr>
      <vt:lpstr>PowerPoint Presentation</vt:lpstr>
      <vt:lpstr>PowerPoint Presentation</vt:lpstr>
      <vt:lpstr>PowerPoint Presentation</vt:lpstr>
      <vt:lpstr>PowerPoint Presentation</vt:lpstr>
      <vt:lpstr>4. Potassium Sparing Diuretics</vt:lpstr>
      <vt:lpstr>PowerPoint Presentation</vt:lpstr>
      <vt:lpstr>PowerPoint Presentation</vt:lpstr>
      <vt:lpstr>5. Osmotic diuretics</vt:lpstr>
      <vt:lpstr>PowerPoint Presentation</vt:lpstr>
      <vt:lpstr>PowerPoint Presentation</vt:lpstr>
      <vt:lpstr>Antidiuretic Hormone Antagonists</vt:lpstr>
      <vt:lpstr>PowerPoint Presentation</vt:lpstr>
      <vt:lpstr>Good luck</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Definition</dc:title>
  <dc:creator>Dr. Eman</dc:creator>
  <cp:lastModifiedBy>Muhab Sulaiman</cp:lastModifiedBy>
  <cp:revision>63</cp:revision>
  <dcterms:created xsi:type="dcterms:W3CDTF">2006-08-16T00:00:00Z</dcterms:created>
  <dcterms:modified xsi:type="dcterms:W3CDTF">2016-05-09T06:06:42Z</dcterms:modified>
</cp:coreProperties>
</file>